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68" r:id="rId2"/>
  </p:sldMasterIdLst>
  <p:notesMasterIdLst>
    <p:notesMasterId r:id="rId15"/>
  </p:notesMasterIdLst>
  <p:sldIdLst>
    <p:sldId id="674" r:id="rId3"/>
    <p:sldId id="854" r:id="rId4"/>
    <p:sldId id="912" r:id="rId5"/>
    <p:sldId id="913" r:id="rId6"/>
    <p:sldId id="915" r:id="rId7"/>
    <p:sldId id="914" r:id="rId8"/>
    <p:sldId id="916" r:id="rId9"/>
    <p:sldId id="917" r:id="rId10"/>
    <p:sldId id="918" r:id="rId11"/>
    <p:sldId id="919" r:id="rId12"/>
    <p:sldId id="858" r:id="rId13"/>
    <p:sldId id="393" r:id="rId14"/>
  </p:sldIdLst>
  <p:sldSz cx="9144000" cy="6858000" type="screen4x3"/>
  <p:notesSz cx="6799263" cy="9929813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zej Nikończyk" initials="AN" lastIdx="4" clrIdx="0">
    <p:extLst>
      <p:ext uri="{19B8F6BF-5375-455C-9EA6-DF929625EA0E}">
        <p15:presenceInfo xmlns:p15="http://schemas.microsoft.com/office/powerpoint/2012/main" userId="Andrzej Nikończy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108" d="100"/>
          <a:sy n="108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D5C8F118-D420-4058-8418-F516CAD7CA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1CEC933-6C9D-47AE-BCD4-5C8540C6BA9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3F1364F2-7D99-465C-BD93-C899D0F9003A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5583CF6F-D162-454B-B665-1DF58E683C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563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0622A911-57B8-4708-A86A-580FC3616B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Edytuj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8A4FD6C-718C-4244-8DB5-D2FE3869A67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B0AF18F-9070-4240-A56D-99064C4924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BFCB113-C01C-4D90-BB18-487D1EADC35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obrazu slajdu 1">
            <a:extLst>
              <a:ext uri="{FF2B5EF4-FFF2-40B4-BE49-F238E27FC236}">
                <a16:creationId xmlns:a16="http://schemas.microsoft.com/office/drawing/2014/main" id="{A747073D-8BBB-47AC-84AD-8F550FDD48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Symbol zastępczy notatek 2">
            <a:extLst>
              <a:ext uri="{FF2B5EF4-FFF2-40B4-BE49-F238E27FC236}">
                <a16:creationId xmlns:a16="http://schemas.microsoft.com/office/drawing/2014/main" id="{927FFE20-5F17-43A3-8C5F-C67D8FD65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altLang="pl-PL"/>
          </a:p>
        </p:txBody>
      </p:sp>
      <p:sp>
        <p:nvSpPr>
          <p:cNvPr id="5124" name="Symbol zastępczy numeru slajdu 3">
            <a:extLst>
              <a:ext uri="{FF2B5EF4-FFF2-40B4-BE49-F238E27FC236}">
                <a16:creationId xmlns:a16="http://schemas.microsoft.com/office/drawing/2014/main" id="{70A89288-E9DA-4E63-A5A3-886DB46685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3540977-9A0C-4515-B26D-A02FA9F602EE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obrazu slajdu 1">
            <a:extLst>
              <a:ext uri="{FF2B5EF4-FFF2-40B4-BE49-F238E27FC236}">
                <a16:creationId xmlns:a16="http://schemas.microsoft.com/office/drawing/2014/main" id="{DC054AEE-0793-4BFA-B88F-E35360D09C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Symbol zastępczy notatek 2">
            <a:extLst>
              <a:ext uri="{FF2B5EF4-FFF2-40B4-BE49-F238E27FC236}">
                <a16:creationId xmlns:a16="http://schemas.microsoft.com/office/drawing/2014/main" id="{4AC1505E-BB2B-4EAF-AC79-9CB4F89B96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altLang="pl-PL"/>
          </a:p>
        </p:txBody>
      </p:sp>
      <p:sp>
        <p:nvSpPr>
          <p:cNvPr id="7172" name="Symbol zastępczy numeru slajdu 3">
            <a:extLst>
              <a:ext uri="{FF2B5EF4-FFF2-40B4-BE49-F238E27FC236}">
                <a16:creationId xmlns:a16="http://schemas.microsoft.com/office/drawing/2014/main" id="{540A5FE1-8463-4239-93B3-B359E42C6B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8884CC6-2320-46B7-842D-E7F39ED9679E}" type="slidenum">
              <a:rPr lang="pl-PL" altLang="pl-PL">
                <a:solidFill>
                  <a:srgbClr val="000000"/>
                </a:solidFill>
              </a:rPr>
              <a:pPr eaLnBrk="1" hangingPunct="1"/>
              <a:t>12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Symbol zastępczy daty 13">
            <a:extLst>
              <a:ext uri="{FF2B5EF4-FFF2-40B4-BE49-F238E27FC236}">
                <a16:creationId xmlns:a16="http://schemas.microsoft.com/office/drawing/2014/main" id="{E632F493-446D-4803-9846-AECEB6ED6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52B89-D64A-4EB2-A63E-F2CD28A6E0F1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5" name="Symbol zastępczy stopki 2">
            <a:extLst>
              <a:ext uri="{FF2B5EF4-FFF2-40B4-BE49-F238E27FC236}">
                <a16:creationId xmlns:a16="http://schemas.microsoft.com/office/drawing/2014/main" id="{A44EE9EB-2B8F-4C6A-AFDD-41084642D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>
            <a:extLst>
              <a:ext uri="{FF2B5EF4-FFF2-40B4-BE49-F238E27FC236}">
                <a16:creationId xmlns:a16="http://schemas.microsoft.com/office/drawing/2014/main" id="{2B1DCCC1-51AC-4201-9B59-F69CC3F00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CE504-FA64-409D-A74A-24D7B44B9CE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77307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13">
            <a:extLst>
              <a:ext uri="{FF2B5EF4-FFF2-40B4-BE49-F238E27FC236}">
                <a16:creationId xmlns:a16="http://schemas.microsoft.com/office/drawing/2014/main" id="{FB84795B-F9EB-4F1B-B6E4-329D1CB53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3F115-BD27-4E05-B7CA-675BB9D895F5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5" name="Symbol zastępczy stopki 2">
            <a:extLst>
              <a:ext uri="{FF2B5EF4-FFF2-40B4-BE49-F238E27FC236}">
                <a16:creationId xmlns:a16="http://schemas.microsoft.com/office/drawing/2014/main" id="{F05CAA4D-9899-4F3B-B23A-78D23E725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>
            <a:extLst>
              <a:ext uri="{FF2B5EF4-FFF2-40B4-BE49-F238E27FC236}">
                <a16:creationId xmlns:a16="http://schemas.microsoft.com/office/drawing/2014/main" id="{58757805-C0B9-4E06-B96A-B204206CC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C8064-F8A7-4C84-914C-8CDBF61E230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39908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13">
            <a:extLst>
              <a:ext uri="{FF2B5EF4-FFF2-40B4-BE49-F238E27FC236}">
                <a16:creationId xmlns:a16="http://schemas.microsoft.com/office/drawing/2014/main" id="{1D4C1E15-62AB-4692-921D-B7FB96EDC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6CF98-7A12-435B-98DF-FBD5E541BA71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5" name="Symbol zastępczy stopki 2">
            <a:extLst>
              <a:ext uri="{FF2B5EF4-FFF2-40B4-BE49-F238E27FC236}">
                <a16:creationId xmlns:a16="http://schemas.microsoft.com/office/drawing/2014/main" id="{94B43CEC-CCAC-4968-B32E-A0040A713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>
            <a:extLst>
              <a:ext uri="{FF2B5EF4-FFF2-40B4-BE49-F238E27FC236}">
                <a16:creationId xmlns:a16="http://schemas.microsoft.com/office/drawing/2014/main" id="{FF1E5B7A-E88D-4942-8ED0-4AFFA4DDA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96B83-2D44-4792-915F-26669C997A1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67378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B3A8435-EED9-4920-9E48-13F3E27EF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9BF18-250C-49EF-91C1-27D839DB53F5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027829D-DFAC-4AF9-947F-9EAF37D18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9DC4897-8D3D-449D-9C2B-0049DD85F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FDA73-4441-42BF-B2EB-4002BC47077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557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3CC55E2-37CF-4278-9451-26EA9A9FC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4D03A-5A7B-40F9-9408-F5F4A6EEBD6B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2E3A245-1962-4145-AE40-6AB75E7A3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F251A80-84F4-45D7-A5EF-6FAEFE323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72E1E-53D7-4029-B8DF-6F3C8A6D87F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5626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EA1F461-70B9-4614-AFB8-2F6974E1C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724FF-1545-427D-B804-8E352BF48E3E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FFE7821-8406-4A61-83FC-C2DFD6692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0CD3DF2-5732-4687-A744-E49A0CF7C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828C2-65B1-4CB6-A870-B5FF4CD113B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9229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5464A824-0B90-4938-B775-20EC5AD8E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87C13-0710-4AC2-8DDD-B7502D2CBBE6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A90B3F73-DDB1-429E-92BF-5C4320CFD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2CB0284B-24AC-4750-A8CA-8A36DE0A0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4CE29-90D8-4EA2-90B0-90C7B8CBF18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4618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C9496CE0-C42C-4C23-899D-42238295E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3BD3F-4F95-497A-B1D3-3728230860DB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id="{1FE095B0-2915-449D-8225-3A405235A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EE41593B-2AD4-401E-96D4-19E220C48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D300A-3FD3-40F8-95A8-8480C73600F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2392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9DB81A40-315F-4A2A-953E-3E78AB64B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9AFD4-9144-427B-AF4A-A412724F76C1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71B5A72F-CD58-4781-A7FF-CB0F65AE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8396DA37-A674-4CE3-B68E-0A04B8496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1ABD8-50AA-40F1-84E9-85D32C9065A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31471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id="{1C2BAA18-003C-4C4F-A64F-FCE087693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5AA41-00FB-4D8E-8B77-DC6BF9C87AF2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id="{177664B6-5750-4E3B-B8CB-95B747F7B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id="{00E0F3AE-4CA8-4633-99E6-ABFA51B42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C9206-0951-4515-B7EC-918689C9C22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32737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583EB8BA-D2B6-4960-9274-FDC1A7E9F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9C9AA-36E0-4D82-92E7-201B6F286064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485CC8D7-FFBD-449D-B850-C46B69884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C320621F-EC2E-419D-BBB8-87905D875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00D57-A9B1-48A3-B133-1008FECB50D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465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13">
            <a:extLst>
              <a:ext uri="{FF2B5EF4-FFF2-40B4-BE49-F238E27FC236}">
                <a16:creationId xmlns:a16="http://schemas.microsoft.com/office/drawing/2014/main" id="{A78E0889-1996-4250-8299-4F0AA1539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7C38F-751C-4F78-9A2E-A6DBDD85EAF3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5" name="Symbol zastępczy stopki 2">
            <a:extLst>
              <a:ext uri="{FF2B5EF4-FFF2-40B4-BE49-F238E27FC236}">
                <a16:creationId xmlns:a16="http://schemas.microsoft.com/office/drawing/2014/main" id="{A645F97F-8873-4132-9210-1088A14DF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>
            <a:extLst>
              <a:ext uri="{FF2B5EF4-FFF2-40B4-BE49-F238E27FC236}">
                <a16:creationId xmlns:a16="http://schemas.microsoft.com/office/drawing/2014/main" id="{915C34E4-0AF8-47EA-B9DB-FB9B27B65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2C119-AE72-453A-8C06-699E9C865AC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832685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3562EC6B-1224-4B95-9CE8-A00D42B4F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F63AA-10BA-4478-831C-CF1A1D00EE35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A4C00D84-C03C-423F-9BFE-AD50B223D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4E28577B-936C-4B97-80BE-119312954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CDDDF-B1E6-4AC7-A2B7-D67690C3522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92103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E4F2593-4461-4DEE-83CE-59BAF2E3B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CEC6A-7F3D-4EC3-940D-758D64D43AE2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172940E-A8B1-4F3D-BB31-DB0351AA5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DD289FE-7012-4708-B5A5-B3F15DBD5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0804D-A251-4088-8D46-35B3FC07236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42066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4BBF547-861A-4080-8D5A-6A8BA9BC6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488C7-556A-48EF-8652-ED50085DB5FD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BCAC900-6CBD-40FD-97BA-E19A8CC30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BC04452-24DE-401A-9156-E4639F2CC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B91C8-5954-4DB7-B9DD-5A715400734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1353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13">
            <a:extLst>
              <a:ext uri="{FF2B5EF4-FFF2-40B4-BE49-F238E27FC236}">
                <a16:creationId xmlns:a16="http://schemas.microsoft.com/office/drawing/2014/main" id="{D4061B45-88B9-43CD-B63E-3BCCC4292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3E4D6-8140-423F-8A8C-E30C840DDDA6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5" name="Symbol zastępczy stopki 2">
            <a:extLst>
              <a:ext uri="{FF2B5EF4-FFF2-40B4-BE49-F238E27FC236}">
                <a16:creationId xmlns:a16="http://schemas.microsoft.com/office/drawing/2014/main" id="{BF19488B-0622-40F6-AFF1-0B35BDEF5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>
            <a:extLst>
              <a:ext uri="{FF2B5EF4-FFF2-40B4-BE49-F238E27FC236}">
                <a16:creationId xmlns:a16="http://schemas.microsoft.com/office/drawing/2014/main" id="{2736A2D3-18CE-4F04-967B-38D8E0F67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56F79-8334-4CD0-994F-C68BC677944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18080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13">
            <a:extLst>
              <a:ext uri="{FF2B5EF4-FFF2-40B4-BE49-F238E27FC236}">
                <a16:creationId xmlns:a16="http://schemas.microsoft.com/office/drawing/2014/main" id="{E9AFE462-29BC-4541-886F-D88E837DC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09C9B-E65F-4B30-81FF-AFE6562837BB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6" name="Symbol zastępczy stopki 2">
            <a:extLst>
              <a:ext uri="{FF2B5EF4-FFF2-40B4-BE49-F238E27FC236}">
                <a16:creationId xmlns:a16="http://schemas.microsoft.com/office/drawing/2014/main" id="{C8CB128C-1DE5-447B-A0FA-B5952F916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22">
            <a:extLst>
              <a:ext uri="{FF2B5EF4-FFF2-40B4-BE49-F238E27FC236}">
                <a16:creationId xmlns:a16="http://schemas.microsoft.com/office/drawing/2014/main" id="{25C83F44-622B-4437-84FA-319741D7D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59584-5205-41DC-ADBD-C6A3C26768C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9575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Symbol zastępczy daty 13">
            <a:extLst>
              <a:ext uri="{FF2B5EF4-FFF2-40B4-BE49-F238E27FC236}">
                <a16:creationId xmlns:a16="http://schemas.microsoft.com/office/drawing/2014/main" id="{2635AB67-B0AC-402D-95F7-A651D6E65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8BBCC-BD00-4347-89BA-6DB4A17AE91F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8" name="Symbol zastępczy stopki 2">
            <a:extLst>
              <a:ext uri="{FF2B5EF4-FFF2-40B4-BE49-F238E27FC236}">
                <a16:creationId xmlns:a16="http://schemas.microsoft.com/office/drawing/2014/main" id="{A24ABD49-6E45-4FD3-8CF3-E1C7281A3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22">
            <a:extLst>
              <a:ext uri="{FF2B5EF4-FFF2-40B4-BE49-F238E27FC236}">
                <a16:creationId xmlns:a16="http://schemas.microsoft.com/office/drawing/2014/main" id="{DE9E49D9-5910-419E-902A-ACC41E2F1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D0849-953A-4DE5-9E1B-036C87AB133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58467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13">
            <a:extLst>
              <a:ext uri="{FF2B5EF4-FFF2-40B4-BE49-F238E27FC236}">
                <a16:creationId xmlns:a16="http://schemas.microsoft.com/office/drawing/2014/main" id="{FE26B86E-FBBF-4319-86A6-E426F11E8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DF298-30BA-4292-8793-9B1E9D821AB4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4" name="Symbol zastępczy stopki 2">
            <a:extLst>
              <a:ext uri="{FF2B5EF4-FFF2-40B4-BE49-F238E27FC236}">
                <a16:creationId xmlns:a16="http://schemas.microsoft.com/office/drawing/2014/main" id="{C008A3EF-C71A-4AE4-8EA8-FA5E4CC00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22">
            <a:extLst>
              <a:ext uri="{FF2B5EF4-FFF2-40B4-BE49-F238E27FC236}">
                <a16:creationId xmlns:a16="http://schemas.microsoft.com/office/drawing/2014/main" id="{C0FD96A1-9231-450B-81FA-D0DDEF4B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90740-BF9A-471E-99A4-B873F423E9E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19367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3">
            <a:extLst>
              <a:ext uri="{FF2B5EF4-FFF2-40B4-BE49-F238E27FC236}">
                <a16:creationId xmlns:a16="http://schemas.microsoft.com/office/drawing/2014/main" id="{76D8A0DD-5582-4CAD-AD38-23AFC336D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EE6B9-8084-4B6F-BBD5-56E96164F4ED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AE443DD-8781-4D7B-ABC5-D14DC60DA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22">
            <a:extLst>
              <a:ext uri="{FF2B5EF4-FFF2-40B4-BE49-F238E27FC236}">
                <a16:creationId xmlns:a16="http://schemas.microsoft.com/office/drawing/2014/main" id="{35D70DEB-1F4A-44B6-8784-D5928CDA3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F9531-D079-46DC-ACD8-6B3CADAD5CE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39795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13">
            <a:extLst>
              <a:ext uri="{FF2B5EF4-FFF2-40B4-BE49-F238E27FC236}">
                <a16:creationId xmlns:a16="http://schemas.microsoft.com/office/drawing/2014/main" id="{83CC204E-2073-4EE4-A608-AC217B14F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3B908-055E-4C03-A0AF-8C108B30506E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6" name="Symbol zastępczy stopki 2">
            <a:extLst>
              <a:ext uri="{FF2B5EF4-FFF2-40B4-BE49-F238E27FC236}">
                <a16:creationId xmlns:a16="http://schemas.microsoft.com/office/drawing/2014/main" id="{E08790B1-B1D1-48FC-B836-8EB9CA95A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22">
            <a:extLst>
              <a:ext uri="{FF2B5EF4-FFF2-40B4-BE49-F238E27FC236}">
                <a16:creationId xmlns:a16="http://schemas.microsoft.com/office/drawing/2014/main" id="{D9AB2362-82BA-4B28-BA72-EFD3DA862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1B26C-1ABD-44B8-89F5-D7039C8F0E7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67754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13">
            <a:extLst>
              <a:ext uri="{FF2B5EF4-FFF2-40B4-BE49-F238E27FC236}">
                <a16:creationId xmlns:a16="http://schemas.microsoft.com/office/drawing/2014/main" id="{30CD25C4-34F8-4FC6-94FB-8E0174F9D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C520D-A955-45EB-A6BD-BB55FEE31E20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6" name="Symbol zastępczy stopki 2">
            <a:extLst>
              <a:ext uri="{FF2B5EF4-FFF2-40B4-BE49-F238E27FC236}">
                <a16:creationId xmlns:a16="http://schemas.microsoft.com/office/drawing/2014/main" id="{F8C2DCB3-0611-492B-A6B4-44E31D506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22">
            <a:extLst>
              <a:ext uri="{FF2B5EF4-FFF2-40B4-BE49-F238E27FC236}">
                <a16:creationId xmlns:a16="http://schemas.microsoft.com/office/drawing/2014/main" id="{513E3360-835D-4958-B310-67E8622A3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B207A-9BD3-40E2-9689-5CA765EDE67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85415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>
            <a:extLst>
              <a:ext uri="{FF2B5EF4-FFF2-40B4-BE49-F238E27FC236}">
                <a16:creationId xmlns:a16="http://schemas.microsoft.com/office/drawing/2014/main" id="{B914815C-A062-42EE-AC3E-15A908704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27" name="Symbol zastępczy tekstu 12">
            <a:extLst>
              <a:ext uri="{FF2B5EF4-FFF2-40B4-BE49-F238E27FC236}">
                <a16:creationId xmlns:a16="http://schemas.microsoft.com/office/drawing/2014/main" id="{C24497F4-33DF-4482-A79D-34229BB020D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  <a:endParaRPr lang="en-US" altLang="pl-PL"/>
          </a:p>
        </p:txBody>
      </p:sp>
      <p:sp>
        <p:nvSpPr>
          <p:cNvPr id="14" name="Symbol zastępczy daty 13">
            <a:extLst>
              <a:ext uri="{FF2B5EF4-FFF2-40B4-BE49-F238E27FC236}">
                <a16:creationId xmlns:a16="http://schemas.microsoft.com/office/drawing/2014/main" id="{40998FAE-0922-48D6-B137-C207A0FAEA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6B3C01B-85FD-4F30-A082-62FA86BD65CA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FFEA13C-53C1-4F8D-8B55-AA8214D167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3" name="Symbol zastępczy numeru slajdu 22">
            <a:extLst>
              <a:ext uri="{FF2B5EF4-FFF2-40B4-BE49-F238E27FC236}">
                <a16:creationId xmlns:a16="http://schemas.microsoft.com/office/drawing/2014/main" id="{FE738FE9-07F4-4BE4-A93A-F30AD286A2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BCBCBC"/>
                </a:solidFill>
                <a:latin typeface="Book Antiqua" panose="02040602050305030304" pitchFamily="18" charset="0"/>
              </a:defRPr>
            </a:lvl1pPr>
          </a:lstStyle>
          <a:p>
            <a:pPr>
              <a:defRPr/>
            </a:pPr>
            <a:fld id="{57689709-19B2-4C52-ACDC-810A79896FF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anose="020B0602030504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anose="020B0602030504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anose="020B0602030504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anose="020B0602030504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anose="020B0602030504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anose="020B0602030504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anose="020B0602030504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anose="020B0602030504020204" pitchFamily="34" charset="0"/>
        </a:defRPr>
      </a:lvl9pPr>
    </p:titleStyle>
    <p:bodyStyle>
      <a:lvl1pPr marL="547688" indent="-411163" algn="l" rtl="0" eaLnBrk="1" fontAlgn="base" hangingPunct="1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anose="05020102010507070707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anose="05000000000000000000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anose="05040102010807070707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ymbol zastępczy tytułu 1">
            <a:extLst>
              <a:ext uri="{FF2B5EF4-FFF2-40B4-BE49-F238E27FC236}">
                <a16:creationId xmlns:a16="http://schemas.microsoft.com/office/drawing/2014/main" id="{6DFAE93D-E844-4D3A-A47E-7D956883A9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2051" name="Symbol zastępczy tekstu 2">
            <a:extLst>
              <a:ext uri="{FF2B5EF4-FFF2-40B4-BE49-F238E27FC236}">
                <a16:creationId xmlns:a16="http://schemas.microsoft.com/office/drawing/2014/main" id="{97FBF473-C94D-44DB-8EC0-E01265A3D1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28923F1-E22E-44AE-B898-8E06B517E5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8EA3FAE-F6FF-46DC-9796-F0045E0D1ED8}" type="datetimeFigureOut">
              <a:rPr lang="pl-PL"/>
              <a:pPr>
                <a:defRPr/>
              </a:pPr>
              <a:t>03.03.2022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588A2C9-040A-497A-B2F2-46F52134C1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3DA5514-D498-4C5A-80D4-CBD3016CD2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89783BF-6E07-4EF3-ADD0-603EF65D7E0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hyperlink" Target="http://www.kndp.pl/" TargetMode="External"/><Relationship Id="rId4" Type="http://schemas.openxmlformats.org/officeDocument/2006/relationships/hyperlink" Target="mailto:andrzej.nikonczyk@kndp.p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Obraz 3">
            <a:extLst>
              <a:ext uri="{FF2B5EF4-FFF2-40B4-BE49-F238E27FC236}">
                <a16:creationId xmlns:a16="http://schemas.microsoft.com/office/drawing/2014/main" id="{C24E8007-8737-4518-96D0-84CC73A02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857250"/>
            <a:ext cx="4572000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2">
            <a:extLst>
              <a:ext uri="{FF2B5EF4-FFF2-40B4-BE49-F238E27FC236}">
                <a16:creationId xmlns:a16="http://schemas.microsoft.com/office/drawing/2014/main" id="{25BB7442-6BBD-452F-85F2-D0D73E1BBBA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0063" y="2428875"/>
            <a:ext cx="8229600" cy="3521075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l-PL" sz="2000" dirty="0">
              <a:solidFill>
                <a:schemeClr val="tx1">
                  <a:tint val="75000"/>
                </a:schemeClr>
              </a:solidFill>
              <a:latin typeface="Cambria" panose="02040503050406030204" pitchFamily="18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endParaRPr lang="pl-PL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pl-PL" sz="24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Transakcje z podmiotem nieustalonym w VAT</a:t>
            </a: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pl-PL" sz="24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Kwalifikacja czynu zabronionego a skutki w VAT  </a:t>
            </a:r>
          </a:p>
          <a:p>
            <a:pPr marL="0" indent="0" algn="ctr" fontAlgn="auto">
              <a:spcAft>
                <a:spcPts val="0"/>
              </a:spcAft>
              <a:buNone/>
              <a:defRPr/>
            </a:pPr>
            <a:endParaRPr lang="pl-PL" sz="2400" b="1" i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endParaRPr lang="pl-PL" sz="2400" b="1" i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pl-PL" sz="1900" b="1" i="1" dirty="0">
                <a:solidFill>
                  <a:srgbClr val="663300"/>
                </a:solidFill>
                <a:latin typeface="Cambria" panose="02040503050406030204" pitchFamily="18" charset="0"/>
              </a:rPr>
              <a:t>Andrzej Nikończyk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l-PL" sz="1300" b="1" i="1" dirty="0">
                <a:solidFill>
                  <a:srgbClr val="663300"/>
                </a:solidFill>
                <a:latin typeface="Cambria" panose="02040503050406030204" pitchFamily="18" charset="0"/>
              </a:rPr>
              <a:t>doradca podatkowy</a:t>
            </a:r>
          </a:p>
        </p:txBody>
      </p:sp>
      <p:sp>
        <p:nvSpPr>
          <p:cNvPr id="6" name="Symbol zastępczy tekstu 2">
            <a:extLst>
              <a:ext uri="{FF2B5EF4-FFF2-40B4-BE49-F238E27FC236}">
                <a16:creationId xmlns:a16="http://schemas.microsoft.com/office/drawing/2014/main" id="{2CFFD2B0-A24D-4CD8-A340-404C83C3F55B}"/>
              </a:ext>
            </a:extLst>
          </p:cNvPr>
          <p:cNvSpPr txBox="1">
            <a:spLocks/>
          </p:cNvSpPr>
          <p:nvPr/>
        </p:nvSpPr>
        <p:spPr>
          <a:xfrm>
            <a:off x="571500" y="6215063"/>
            <a:ext cx="8229600" cy="4286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1400" dirty="0">
                <a:solidFill>
                  <a:schemeClr val="tx1">
                    <a:lumMod val="65000"/>
                  </a:schemeClr>
                </a:solidFill>
                <a:latin typeface="+mn-lt"/>
              </a:rPr>
              <a:t>© Andrzej Nikończyk 2021</a:t>
            </a:r>
            <a:endParaRPr lang="pl-PL" sz="14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Obraz 2">
            <a:extLst>
              <a:ext uri="{FF2B5EF4-FFF2-40B4-BE49-F238E27FC236}">
                <a16:creationId xmlns:a16="http://schemas.microsoft.com/office/drawing/2014/main" id="{C8E5476D-F383-411E-B07A-2259671B7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915025"/>
            <a:ext cx="2160588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Symbol zastępczy numeru slajdu 6">
            <a:extLst>
              <a:ext uri="{FF2B5EF4-FFF2-40B4-BE49-F238E27FC236}">
                <a16:creationId xmlns:a16="http://schemas.microsoft.com/office/drawing/2014/main" id="{3E5162F7-16B5-4F55-A1F1-8B230DF495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4572000" y="638175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fld id="{F0C8AC84-5D32-495C-AF32-5B4317F17B31}" type="slidenum">
              <a:rPr lang="pl-PL" altLang="pl-PL" smtClean="0">
                <a:solidFill>
                  <a:srgbClr val="BCBCBC"/>
                </a:solidFill>
                <a:latin typeface="Book Antiqua" panose="02040602050305030304" pitchFamily="18" charset="0"/>
              </a:rPr>
              <a:pPr algn="ctr"/>
              <a:t>10</a:t>
            </a:fld>
            <a:endParaRPr lang="pl-PL" altLang="pl-PL">
              <a:solidFill>
                <a:srgbClr val="BCBCBC"/>
              </a:solidFill>
              <a:latin typeface="Book Antiqua" panose="02040602050305030304" pitchFamily="18" charset="0"/>
            </a:endParaRPr>
          </a:p>
        </p:txBody>
      </p:sp>
      <p:sp>
        <p:nvSpPr>
          <p:cNvPr id="7" name="Symbol zastępczy tekstu 2">
            <a:extLst>
              <a:ext uri="{FF2B5EF4-FFF2-40B4-BE49-F238E27FC236}">
                <a16:creationId xmlns:a16="http://schemas.microsoft.com/office/drawing/2014/main" id="{F751D3E6-51C3-4CE8-8E7D-9744F1330701}"/>
              </a:ext>
            </a:extLst>
          </p:cNvPr>
          <p:cNvSpPr txBox="1">
            <a:spLocks/>
          </p:cNvSpPr>
          <p:nvPr/>
        </p:nvSpPr>
        <p:spPr>
          <a:xfrm>
            <a:off x="611560" y="980732"/>
            <a:ext cx="8229600" cy="4320476"/>
          </a:xfrm>
          <a:prstGeom prst="rect">
            <a:avLst/>
          </a:prstGeom>
        </p:spPr>
        <p:txBody>
          <a:bodyPr/>
          <a:lstStyle/>
          <a:p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Wyrok Trybunału Sprawiedliwości z dnia 17 października 2019 r. C‑653/18</a:t>
            </a:r>
          </a:p>
          <a:p>
            <a:r>
              <a:rPr lang="pl-PL" dirty="0" err="1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Unitel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sp. z o.o.</a:t>
            </a: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wskazać należy, iż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nie ma istotnego znaczenia to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czy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podmiot, który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przejął władanie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nad towarem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nabył jednocześnie prawo własności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 i to, że Spółka nie uzyskała zapłaty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 towar będący przedmiotem dostaw. </a:t>
            </a:r>
          </a:p>
          <a:p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Założeniem transakcji była jej odpłatność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sytuacji opisanej w stanie faktycznym we wniosku o wydanie interpretacji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nie można utożsamiać z kradzieżą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Tym samym w okolicznościach niniejszej sprawy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nie znajdą zastosowania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przywoływane przez Skarżącą zarówno we wniosku o wydanie interpretacji indywidualnej, jak i w skardze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orzeczenia TSUE uznające, iż kradzież towarów nie jest objęta pojęciem odpłatnej dostawy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tych okolicznościach w ocenie Sądu co do zasady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prawidłowe jest stanowisko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organu interpretacyjnego, z którego wynika, iż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przypadku dokonania dostawy, także na rzecz innego podmiotu niż na to wskazuje faktura sprawia, że doszło do wykonania czynności opodatkowanej podatkiem VAT.</a:t>
            </a:r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B14DCA9-24A3-4AD8-A816-A3D9A0B24C1A}"/>
              </a:ext>
            </a:extLst>
          </p:cNvPr>
          <p:cNvSpPr txBox="1"/>
          <p:nvPr/>
        </p:nvSpPr>
        <p:spPr>
          <a:xfrm>
            <a:off x="679600" y="111125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Orzeczenia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CBDFB204-A284-424A-8271-B30D5694D45D}"/>
              </a:ext>
            </a:extLst>
          </p:cNvPr>
          <p:cNvCxnSpPr/>
          <p:nvPr/>
        </p:nvCxnSpPr>
        <p:spPr>
          <a:xfrm>
            <a:off x="0" y="5661025"/>
            <a:ext cx="9144000" cy="0"/>
          </a:xfrm>
          <a:prstGeom prst="line">
            <a:avLst/>
          </a:prstGeom>
          <a:ln w="28575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6575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Obraz 2">
            <a:extLst>
              <a:ext uri="{FF2B5EF4-FFF2-40B4-BE49-F238E27FC236}">
                <a16:creationId xmlns:a16="http://schemas.microsoft.com/office/drawing/2014/main" id="{C8E5476D-F383-411E-B07A-2259671B7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915025"/>
            <a:ext cx="2160588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Symbol zastępczy numeru slajdu 6">
            <a:extLst>
              <a:ext uri="{FF2B5EF4-FFF2-40B4-BE49-F238E27FC236}">
                <a16:creationId xmlns:a16="http://schemas.microsoft.com/office/drawing/2014/main" id="{3E5162F7-16B5-4F55-A1F1-8B230DF495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4572000" y="638175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fld id="{F0C8AC84-5D32-495C-AF32-5B4317F17B31}" type="slidenum">
              <a:rPr lang="pl-PL" altLang="pl-PL" smtClean="0">
                <a:solidFill>
                  <a:srgbClr val="BCBCBC"/>
                </a:solidFill>
                <a:latin typeface="Book Antiqua" panose="02040602050305030304" pitchFamily="18" charset="0"/>
              </a:rPr>
              <a:pPr algn="ctr"/>
              <a:t>11</a:t>
            </a:fld>
            <a:endParaRPr lang="pl-PL" altLang="pl-PL">
              <a:solidFill>
                <a:srgbClr val="BCBCBC"/>
              </a:solidFill>
              <a:latin typeface="Book Antiqua" panose="02040602050305030304" pitchFamily="18" charset="0"/>
            </a:endParaRPr>
          </a:p>
        </p:txBody>
      </p:sp>
      <p:sp>
        <p:nvSpPr>
          <p:cNvPr id="7" name="Symbol zastępczy tekstu 2">
            <a:extLst>
              <a:ext uri="{FF2B5EF4-FFF2-40B4-BE49-F238E27FC236}">
                <a16:creationId xmlns:a16="http://schemas.microsoft.com/office/drawing/2014/main" id="{F751D3E6-51C3-4CE8-8E7D-9744F1330701}"/>
              </a:ext>
            </a:extLst>
          </p:cNvPr>
          <p:cNvSpPr txBox="1">
            <a:spLocks/>
          </p:cNvSpPr>
          <p:nvPr/>
        </p:nvSpPr>
        <p:spPr>
          <a:xfrm>
            <a:off x="611560" y="980732"/>
            <a:ext cx="8229600" cy="4320476"/>
          </a:xfrm>
          <a:prstGeom prst="rect">
            <a:avLst/>
          </a:prstGeom>
        </p:spPr>
        <p:txBody>
          <a:bodyPr/>
          <a:lstStyle/>
          <a:p>
            <a:endParaRPr lang="pl-PL" sz="2000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20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Główne problemy:</a:t>
            </a:r>
          </a:p>
          <a:p>
            <a:pPr marL="457200" indent="-457200">
              <a:buAutoNum type="arabicPeriod"/>
            </a:pPr>
            <a:endParaRPr lang="pl-PL" sz="2000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Czy znajomość tożsamości nabywcy skutkuje brakiem dostawy</a:t>
            </a:r>
          </a:p>
          <a:p>
            <a:pPr marL="457200" indent="-457200">
              <a:buAutoNum type="arabicPeriod"/>
            </a:pPr>
            <a:endParaRPr lang="pl-PL" sz="2000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Utożsamienie skutków podatkowych czynności ze względu na ich skutki faktyczne</a:t>
            </a:r>
          </a:p>
          <a:p>
            <a:pPr marL="457200" indent="-457200">
              <a:buAutoNum type="arabicPeriod"/>
            </a:pPr>
            <a:endParaRPr lang="pl-PL" sz="2000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Błędna kwalifikacja prawna w stanie faktycznym wniosku o interpretację</a:t>
            </a:r>
          </a:p>
          <a:p>
            <a:pPr marL="457200" indent="-457200">
              <a:buAutoNum type="arabicPeriod"/>
            </a:pPr>
            <a:endParaRPr lang="pl-PL" sz="2000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Brak weryfikacji stanu faktycznego zawierającego kwalifikację prawną</a:t>
            </a:r>
          </a:p>
          <a:p>
            <a:pPr marL="457200" indent="-457200">
              <a:buAutoNum type="arabicPeriod"/>
            </a:pPr>
            <a:endParaRPr lang="pl-PL" sz="2000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CBDFB204-A284-424A-8271-B30D5694D45D}"/>
              </a:ext>
            </a:extLst>
          </p:cNvPr>
          <p:cNvCxnSpPr/>
          <p:nvPr/>
        </p:nvCxnSpPr>
        <p:spPr>
          <a:xfrm>
            <a:off x="0" y="5661025"/>
            <a:ext cx="9144000" cy="0"/>
          </a:xfrm>
          <a:prstGeom prst="line">
            <a:avLst/>
          </a:prstGeom>
          <a:ln w="28575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9826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Obraz 10" descr="_DSC5309.jpg">
            <a:extLst>
              <a:ext uri="{FF2B5EF4-FFF2-40B4-BE49-F238E27FC236}">
                <a16:creationId xmlns:a16="http://schemas.microsoft.com/office/drawing/2014/main" id="{7A9DCDBA-0A4B-49C1-92EE-311ED4EE1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349500"/>
            <a:ext cx="2568575" cy="386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1">
            <a:extLst>
              <a:ext uri="{FF2B5EF4-FFF2-40B4-BE49-F238E27FC236}">
                <a16:creationId xmlns:a16="http://schemas.microsoft.com/office/drawing/2014/main" id="{C6CAA931-E166-4DA3-85E4-C0916A4244E5}"/>
              </a:ext>
            </a:extLst>
          </p:cNvPr>
          <p:cNvSpPr txBox="1">
            <a:spLocks/>
          </p:cNvSpPr>
          <p:nvPr/>
        </p:nvSpPr>
        <p:spPr>
          <a:xfrm>
            <a:off x="357188" y="1785938"/>
            <a:ext cx="8229600" cy="500062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2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Kontakt</a:t>
            </a:r>
            <a:endParaRPr lang="pl-PL" sz="44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4827598D-20C0-4F98-AA8B-A59543ED1900}"/>
              </a:ext>
            </a:extLst>
          </p:cNvPr>
          <p:cNvCxnSpPr/>
          <p:nvPr/>
        </p:nvCxnSpPr>
        <p:spPr>
          <a:xfrm>
            <a:off x="0" y="928688"/>
            <a:ext cx="9144000" cy="0"/>
          </a:xfrm>
          <a:prstGeom prst="line">
            <a:avLst/>
          </a:prstGeom>
          <a:ln>
            <a:solidFill>
              <a:srgbClr val="753805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77A2C439-6C19-42DF-A356-0A4B408E5263}"/>
              </a:ext>
            </a:extLst>
          </p:cNvPr>
          <p:cNvCxnSpPr/>
          <p:nvPr/>
        </p:nvCxnSpPr>
        <p:spPr>
          <a:xfrm>
            <a:off x="0" y="6215063"/>
            <a:ext cx="9144000" cy="0"/>
          </a:xfrm>
          <a:prstGeom prst="line">
            <a:avLst/>
          </a:prstGeom>
          <a:ln>
            <a:solidFill>
              <a:srgbClr val="753805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150" name="Symbol zastępczy tekstu 2">
            <a:extLst>
              <a:ext uri="{FF2B5EF4-FFF2-40B4-BE49-F238E27FC236}">
                <a16:creationId xmlns:a16="http://schemas.microsoft.com/office/drawing/2014/main" id="{A277FC0B-E4E7-41FE-B966-9156F0829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9063" y="2708275"/>
            <a:ext cx="4900612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1600" b="1" i="1" dirty="0">
                <a:solidFill>
                  <a:srgbClr val="663300"/>
                </a:solidFill>
                <a:latin typeface="Calibri" panose="020F0502020204030204" pitchFamily="34" charset="0"/>
              </a:rPr>
              <a:t>Andrzej Nikończyk</a:t>
            </a:r>
          </a:p>
          <a:p>
            <a:pPr eaLnBrk="1" hangingPunct="1"/>
            <a:r>
              <a:rPr lang="pl-PL" altLang="pl-PL" sz="1600" b="1" dirty="0">
                <a:solidFill>
                  <a:srgbClr val="663300"/>
                </a:solidFill>
                <a:latin typeface="Calibri" panose="020F0502020204030204" pitchFamily="34" charset="0"/>
              </a:rPr>
              <a:t>doradca podatkowy</a:t>
            </a:r>
          </a:p>
          <a:p>
            <a:pPr eaLnBrk="1" hangingPunct="1"/>
            <a:endParaRPr lang="pl-PL" altLang="pl-PL" sz="1600" b="1" dirty="0">
              <a:solidFill>
                <a:srgbClr val="66330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1600" b="1" dirty="0">
                <a:solidFill>
                  <a:srgbClr val="663300"/>
                </a:solidFill>
                <a:latin typeface="Calibri" panose="020F0502020204030204" pitchFamily="34" charset="0"/>
              </a:rPr>
              <a:t>e-mail: </a:t>
            </a:r>
            <a:r>
              <a:rPr lang="pl-PL" altLang="pl-PL" sz="1600" dirty="0">
                <a:solidFill>
                  <a:srgbClr val="753805"/>
                </a:solidFill>
                <a:latin typeface="Calibri" panose="020F0502020204030204" pitchFamily="34" charset="0"/>
                <a:hlinkClick r:id="rId4"/>
              </a:rPr>
              <a:t>andrzej.nikonczyk@kndp.pl</a:t>
            </a:r>
            <a:r>
              <a:rPr lang="pl-PL" altLang="pl-PL" sz="1600" dirty="0">
                <a:solidFill>
                  <a:srgbClr val="753805"/>
                </a:solidFill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1600" b="1" dirty="0">
                <a:solidFill>
                  <a:srgbClr val="663300"/>
                </a:solidFill>
                <a:latin typeface="Calibri" panose="020F0502020204030204" pitchFamily="34" charset="0"/>
              </a:rPr>
              <a:t>tel. kom.:  781 00 81 81</a:t>
            </a:r>
          </a:p>
          <a:p>
            <a:pPr eaLnBrk="1" hangingPunct="1"/>
            <a:endParaRPr lang="pl-PL" altLang="pl-PL" sz="1600" b="1" dirty="0">
              <a:solidFill>
                <a:srgbClr val="66330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1600" b="1" dirty="0">
                <a:solidFill>
                  <a:srgbClr val="663300"/>
                </a:solidFill>
                <a:latin typeface="Calibri" panose="020F0502020204030204" pitchFamily="34" charset="0"/>
              </a:rPr>
              <a:t>Marek Kolibski, Andrzej Nikończyk</a:t>
            </a:r>
            <a:endParaRPr lang="pl-PL" altLang="pl-PL" sz="1600" dirty="0">
              <a:solidFill>
                <a:srgbClr val="66330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1600" b="1" dirty="0">
                <a:solidFill>
                  <a:srgbClr val="663300"/>
                </a:solidFill>
                <a:latin typeface="Calibri" panose="020F0502020204030204" pitchFamily="34" charset="0"/>
              </a:rPr>
              <a:t>Michał Dec &amp; Partnerzy  Kancelaria doradców podatkowych i radców prawnych spółka partnerska</a:t>
            </a:r>
            <a:endParaRPr lang="pl-PL" altLang="pl-PL" sz="1600" dirty="0">
              <a:solidFill>
                <a:srgbClr val="66330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1600" b="1" dirty="0">
              <a:solidFill>
                <a:srgbClr val="66330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1600" dirty="0">
                <a:solidFill>
                  <a:srgbClr val="663300"/>
                </a:solidFill>
                <a:latin typeface="Calibri" panose="020F0502020204030204" pitchFamily="34" charset="0"/>
              </a:rPr>
              <a:t>ul. Miodowa 1 </a:t>
            </a:r>
          </a:p>
          <a:p>
            <a:pPr eaLnBrk="1" hangingPunct="1"/>
            <a:r>
              <a:rPr lang="pl-PL" altLang="pl-PL" sz="1600" dirty="0">
                <a:solidFill>
                  <a:srgbClr val="663300"/>
                </a:solidFill>
                <a:latin typeface="Calibri" panose="020F0502020204030204" pitchFamily="34" charset="0"/>
              </a:rPr>
              <a:t>00-080 Warszawa</a:t>
            </a:r>
          </a:p>
          <a:p>
            <a:pPr eaLnBrk="1" hangingPunct="1"/>
            <a:r>
              <a:rPr lang="pl-PL" altLang="pl-PL" sz="1600" dirty="0">
                <a:solidFill>
                  <a:srgbClr val="663300"/>
                </a:solidFill>
                <a:latin typeface="Calibri" panose="020F0502020204030204" pitchFamily="34" charset="0"/>
              </a:rPr>
              <a:t>Tel.: +48 22 826 00 62</a:t>
            </a:r>
          </a:p>
          <a:p>
            <a:pPr eaLnBrk="1" hangingPunct="1"/>
            <a:r>
              <a:rPr lang="pl-PL" altLang="pl-PL" sz="1600" dirty="0">
                <a:solidFill>
                  <a:srgbClr val="753805"/>
                </a:solidFill>
                <a:latin typeface="Calibri" panose="020F0502020204030204" pitchFamily="34" charset="0"/>
                <a:hlinkClick r:id="rId5"/>
              </a:rPr>
              <a:t>www.kndp.pl</a:t>
            </a:r>
            <a:r>
              <a:rPr lang="pl-PL" altLang="pl-PL" sz="1600" dirty="0">
                <a:solidFill>
                  <a:srgbClr val="753805"/>
                </a:solidFill>
                <a:latin typeface="Calibri" panose="020F0502020204030204" pitchFamily="34" charset="0"/>
              </a:rPr>
              <a:t> </a:t>
            </a:r>
            <a:endParaRPr lang="pl-PL" altLang="pl-PL" sz="1600" b="1" dirty="0">
              <a:solidFill>
                <a:srgbClr val="753805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1400" b="1" dirty="0">
              <a:solidFill>
                <a:srgbClr val="000000"/>
              </a:solidFill>
            </a:endParaRPr>
          </a:p>
        </p:txBody>
      </p:sp>
      <p:pic>
        <p:nvPicPr>
          <p:cNvPr id="6151" name="Obraz 7" descr="logoDuzePNG.png">
            <a:extLst>
              <a:ext uri="{FF2B5EF4-FFF2-40B4-BE49-F238E27FC236}">
                <a16:creationId xmlns:a16="http://schemas.microsoft.com/office/drawing/2014/main" id="{C2B4FA49-DC79-499D-8E5D-8D3532D95C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3071812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Obraz 2">
            <a:extLst>
              <a:ext uri="{FF2B5EF4-FFF2-40B4-BE49-F238E27FC236}">
                <a16:creationId xmlns:a16="http://schemas.microsoft.com/office/drawing/2014/main" id="{C8E5476D-F383-411E-B07A-2259671B7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915025"/>
            <a:ext cx="2160588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Symbol zastępczy numeru slajdu 6">
            <a:extLst>
              <a:ext uri="{FF2B5EF4-FFF2-40B4-BE49-F238E27FC236}">
                <a16:creationId xmlns:a16="http://schemas.microsoft.com/office/drawing/2014/main" id="{3E5162F7-16B5-4F55-A1F1-8B230DF495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4572000" y="638175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fld id="{F0C8AC84-5D32-495C-AF32-5B4317F17B31}" type="slidenum">
              <a:rPr lang="pl-PL" altLang="pl-PL" smtClean="0">
                <a:solidFill>
                  <a:srgbClr val="BCBCBC"/>
                </a:solidFill>
                <a:latin typeface="Book Antiqua" panose="02040602050305030304" pitchFamily="18" charset="0"/>
              </a:rPr>
              <a:pPr algn="ctr"/>
              <a:t>2</a:t>
            </a:fld>
            <a:endParaRPr lang="pl-PL" altLang="pl-PL">
              <a:solidFill>
                <a:srgbClr val="BCBCBC"/>
              </a:solidFill>
              <a:latin typeface="Book Antiqua" panose="02040602050305030304" pitchFamily="18" charset="0"/>
            </a:endParaRPr>
          </a:p>
        </p:txBody>
      </p:sp>
      <p:sp>
        <p:nvSpPr>
          <p:cNvPr id="7" name="Symbol zastępczy tekstu 2">
            <a:extLst>
              <a:ext uri="{FF2B5EF4-FFF2-40B4-BE49-F238E27FC236}">
                <a16:creationId xmlns:a16="http://schemas.microsoft.com/office/drawing/2014/main" id="{F751D3E6-51C3-4CE8-8E7D-9744F1330701}"/>
              </a:ext>
            </a:extLst>
          </p:cNvPr>
          <p:cNvSpPr txBox="1">
            <a:spLocks/>
          </p:cNvSpPr>
          <p:nvPr/>
        </p:nvSpPr>
        <p:spPr>
          <a:xfrm>
            <a:off x="611560" y="980732"/>
            <a:ext cx="8229600" cy="4320476"/>
          </a:xfrm>
          <a:prstGeom prst="rect">
            <a:avLst/>
          </a:prstGeom>
        </p:spPr>
        <p:txBody>
          <a:bodyPr/>
          <a:lstStyle/>
          <a:p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korespondencji mailowej oraz telefonicznej z osobą poznaną w trakcie targów, która miała reprezentować spółkę włoską</a:t>
            </a:r>
          </a:p>
          <a:p>
            <a:endParaRPr lang="pl-PL" sz="2000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strony ustaliły warunki przyszłej transakcji, mającej polegać na sprzedaży dzianiny bawełnianej na rzecz spółki włoskiej</a:t>
            </a:r>
          </a:p>
          <a:p>
            <a:endParaRPr lang="pl-PL" sz="2000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zamówieniu widoczna była pieczęć podmiotu zamawiającego tj. spółki z Włoch oraz parafa. </a:t>
            </a:r>
          </a:p>
          <a:p>
            <a:endParaRPr lang="pl-PL" sz="2000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Zgodnie z ustaleniami </a:t>
            </a:r>
            <a:r>
              <a:rPr lang="pl-PL" sz="20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transport towaru do Włoch </a:t>
            </a:r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leżał po stronie Spółki i został on dokonany przez wynajętą firmę przewozową. </a:t>
            </a:r>
            <a:r>
              <a:rPr lang="pl-PL" sz="20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Towar dostarczono </a:t>
            </a:r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trzech transportach na adres wskazany przez osobę powołującą się za reprezentanta spółki włoskiej. Pod wskazanym adresem </a:t>
            </a:r>
            <a:r>
              <a:rPr lang="pl-PL" sz="20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towar został odebrany, odbiór potwierdzono podpisem </a:t>
            </a:r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oraz pieczęcią nabywcy na dokumencie CMR, jak również na pisemnym oświadczeniu o odbiorze towaru.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B14DCA9-24A3-4AD8-A816-A3D9A0B24C1A}"/>
              </a:ext>
            </a:extLst>
          </p:cNvPr>
          <p:cNvSpPr txBox="1"/>
          <p:nvPr/>
        </p:nvSpPr>
        <p:spPr>
          <a:xfrm>
            <a:off x="683568" y="111125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 faktyczny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CBDFB204-A284-424A-8271-B30D5694D45D}"/>
              </a:ext>
            </a:extLst>
          </p:cNvPr>
          <p:cNvCxnSpPr/>
          <p:nvPr/>
        </p:nvCxnSpPr>
        <p:spPr>
          <a:xfrm>
            <a:off x="0" y="5661025"/>
            <a:ext cx="9144000" cy="0"/>
          </a:xfrm>
          <a:prstGeom prst="line">
            <a:avLst/>
          </a:prstGeom>
          <a:ln w="28575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3485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Obraz 2">
            <a:extLst>
              <a:ext uri="{FF2B5EF4-FFF2-40B4-BE49-F238E27FC236}">
                <a16:creationId xmlns:a16="http://schemas.microsoft.com/office/drawing/2014/main" id="{C8E5476D-F383-411E-B07A-2259671B7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915025"/>
            <a:ext cx="2160588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Symbol zastępczy numeru slajdu 6">
            <a:extLst>
              <a:ext uri="{FF2B5EF4-FFF2-40B4-BE49-F238E27FC236}">
                <a16:creationId xmlns:a16="http://schemas.microsoft.com/office/drawing/2014/main" id="{3E5162F7-16B5-4F55-A1F1-8B230DF495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4572000" y="638175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fld id="{F0C8AC84-5D32-495C-AF32-5B4317F17B31}" type="slidenum">
              <a:rPr lang="pl-PL" altLang="pl-PL" smtClean="0">
                <a:solidFill>
                  <a:srgbClr val="BCBCBC"/>
                </a:solidFill>
                <a:latin typeface="Book Antiqua" panose="02040602050305030304" pitchFamily="18" charset="0"/>
              </a:rPr>
              <a:pPr algn="ctr"/>
              <a:t>3</a:t>
            </a:fld>
            <a:endParaRPr lang="pl-PL" altLang="pl-PL">
              <a:solidFill>
                <a:srgbClr val="BCBCBC"/>
              </a:solidFill>
              <a:latin typeface="Book Antiqua" panose="02040602050305030304" pitchFamily="18" charset="0"/>
            </a:endParaRPr>
          </a:p>
        </p:txBody>
      </p:sp>
      <p:sp>
        <p:nvSpPr>
          <p:cNvPr id="7" name="Symbol zastępczy tekstu 2">
            <a:extLst>
              <a:ext uri="{FF2B5EF4-FFF2-40B4-BE49-F238E27FC236}">
                <a16:creationId xmlns:a16="http://schemas.microsoft.com/office/drawing/2014/main" id="{F751D3E6-51C3-4CE8-8E7D-9744F1330701}"/>
              </a:ext>
            </a:extLst>
          </p:cNvPr>
          <p:cNvSpPr txBox="1">
            <a:spLocks/>
          </p:cNvSpPr>
          <p:nvPr/>
        </p:nvSpPr>
        <p:spPr>
          <a:xfrm>
            <a:off x="611560" y="980732"/>
            <a:ext cx="8229600" cy="4320476"/>
          </a:xfrm>
          <a:prstGeom prst="rect">
            <a:avLst/>
          </a:prstGeom>
        </p:spPr>
        <p:txBody>
          <a:bodyPr/>
          <a:lstStyle/>
          <a:p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Następnie </a:t>
            </a:r>
            <a:r>
              <a:rPr lang="pl-PL" sz="20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związku z brakiem zapłaty </a:t>
            </a:r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 towar w przewidzianym umową terminie Spółka A skontaktowała się z włoską spółką, którą osoba podająca się za jej przedstawiciela miała reprezentować. </a:t>
            </a:r>
          </a:p>
          <a:p>
            <a:endParaRPr lang="pl-PL" sz="1200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wyniku przeprowadzonych rozmów telefonicznych, jak również korespondencji prowadzonej w związku z wystawionym przez Spółkę wezwaniem do zapłaty, </a:t>
            </a:r>
            <a:r>
              <a:rPr lang="pl-PL" sz="20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włoski podmiot poinformował stronę polską, że osoba taka nigdy nie reprezentowała tego podmiotu, podmiot ten nigdy nie kupił żadnego towaru od Wnioskodawcy</a:t>
            </a:r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jak również nie otrzymał faktur za zakup towaru od Spółki, w związku z czym nie jest zobowiązany do ich zapłaty.</a:t>
            </a:r>
          </a:p>
          <a:p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wyniku powyższych okoliczności Spółka złożyła </a:t>
            </a:r>
            <a:r>
              <a:rPr lang="pl-PL" sz="20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zawiadomienie o możliwości popełnienia przestępstwa </a:t>
            </a:r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Prokuratury Rejonowej Ł.-G. w Ł., tj. m.in. </a:t>
            </a:r>
            <a:r>
              <a:rPr lang="pl-PL" sz="2000" b="1" u="sng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oszustwa oraz kradzieży lub przywłaszczenia</a:t>
            </a:r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pl-PL" sz="1200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Spółka A nigdy nie otrzymała zapłaty za wysłany towar, którego nie udało się również odzyskać.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B14DCA9-24A3-4AD8-A816-A3D9A0B24C1A}"/>
              </a:ext>
            </a:extLst>
          </p:cNvPr>
          <p:cNvSpPr txBox="1"/>
          <p:nvPr/>
        </p:nvSpPr>
        <p:spPr>
          <a:xfrm>
            <a:off x="683568" y="111125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 faktyczny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CBDFB204-A284-424A-8271-B30D5694D45D}"/>
              </a:ext>
            </a:extLst>
          </p:cNvPr>
          <p:cNvCxnSpPr/>
          <p:nvPr/>
        </p:nvCxnSpPr>
        <p:spPr>
          <a:xfrm>
            <a:off x="0" y="5661025"/>
            <a:ext cx="9144000" cy="0"/>
          </a:xfrm>
          <a:prstGeom prst="line">
            <a:avLst/>
          </a:prstGeom>
          <a:ln w="28575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8899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Obraz 2">
            <a:extLst>
              <a:ext uri="{FF2B5EF4-FFF2-40B4-BE49-F238E27FC236}">
                <a16:creationId xmlns:a16="http://schemas.microsoft.com/office/drawing/2014/main" id="{C8E5476D-F383-411E-B07A-2259671B7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915025"/>
            <a:ext cx="2160588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Symbol zastępczy numeru slajdu 6">
            <a:extLst>
              <a:ext uri="{FF2B5EF4-FFF2-40B4-BE49-F238E27FC236}">
                <a16:creationId xmlns:a16="http://schemas.microsoft.com/office/drawing/2014/main" id="{3E5162F7-16B5-4F55-A1F1-8B230DF495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4572000" y="638175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fld id="{F0C8AC84-5D32-495C-AF32-5B4317F17B31}" type="slidenum">
              <a:rPr lang="pl-PL" altLang="pl-PL" smtClean="0">
                <a:solidFill>
                  <a:srgbClr val="BCBCBC"/>
                </a:solidFill>
                <a:latin typeface="Book Antiqua" panose="02040602050305030304" pitchFamily="18" charset="0"/>
              </a:rPr>
              <a:pPr algn="ctr"/>
              <a:t>4</a:t>
            </a:fld>
            <a:endParaRPr lang="pl-PL" altLang="pl-PL">
              <a:solidFill>
                <a:srgbClr val="BCBCBC"/>
              </a:solidFill>
              <a:latin typeface="Book Antiqua" panose="02040602050305030304" pitchFamily="18" charset="0"/>
            </a:endParaRPr>
          </a:p>
        </p:txBody>
      </p:sp>
      <p:sp>
        <p:nvSpPr>
          <p:cNvPr id="7" name="Symbol zastępczy tekstu 2">
            <a:extLst>
              <a:ext uri="{FF2B5EF4-FFF2-40B4-BE49-F238E27FC236}">
                <a16:creationId xmlns:a16="http://schemas.microsoft.com/office/drawing/2014/main" id="{F751D3E6-51C3-4CE8-8E7D-9744F1330701}"/>
              </a:ext>
            </a:extLst>
          </p:cNvPr>
          <p:cNvSpPr txBox="1">
            <a:spLocks/>
          </p:cNvSpPr>
          <p:nvPr/>
        </p:nvSpPr>
        <p:spPr>
          <a:xfrm>
            <a:off x="611560" y="980732"/>
            <a:ext cx="8229600" cy="4320476"/>
          </a:xfrm>
          <a:prstGeom prst="rect">
            <a:avLst/>
          </a:prstGeom>
        </p:spPr>
        <p:txBody>
          <a:bodyPr/>
          <a:lstStyle/>
          <a:p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Zdaniem wnioskodawcy, </a:t>
            </a:r>
            <a:r>
              <a:rPr lang="pl-PL" sz="2000" b="1" u="sng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kradzież towaru</a:t>
            </a:r>
            <a:r>
              <a:rPr lang="pl-PL" sz="20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nie jest czynnością opodatkowaną VAT</a:t>
            </a:r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 której mowa w art. 5 ust. 1 ustawy o VAT, ponieważ Spółka jako właściciel towarów </a:t>
            </a:r>
            <a:r>
              <a:rPr lang="pl-PL" sz="2000" b="1" u="sng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nie dokonała przeniesienia prawa do rozporządzenia towarami jak właściciel na podmiot, który ten towar ukradł</a:t>
            </a:r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Wręcz przeciwnie, na skutek nielegalnego działania osoby podszywającej się pod włoską spółkę, Wnioskodawca został pozbawiony prawa do dysponowania towarem. Spółka nie uzyskała z tego tytułu ani zapłaty, ani też nie może tego towaru sprzedać, gdyż nie wrócił on do Spółki. W związku z powyższym w ocenie Wnioskodawcy ww. zdarzenie, </a:t>
            </a:r>
            <a:r>
              <a:rPr lang="pl-PL" sz="20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polegające na dostarczeniu towaru do miejsca, w którym został on </a:t>
            </a:r>
            <a:r>
              <a:rPr lang="pl-PL" sz="2000" b="1" u="sng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facto skradziony</a:t>
            </a:r>
            <a:r>
              <a:rPr lang="pl-PL" sz="2000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nie będzie podlegało opodatkowaniu VAT ponieważ, że nie doszło do przeniesienia prawa do rozporządzania towarem jak właściciel.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B14DCA9-24A3-4AD8-A816-A3D9A0B24C1A}"/>
              </a:ext>
            </a:extLst>
          </p:cNvPr>
          <p:cNvSpPr txBox="1"/>
          <p:nvPr/>
        </p:nvSpPr>
        <p:spPr>
          <a:xfrm>
            <a:off x="683568" y="111125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 faktyczny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CBDFB204-A284-424A-8271-B30D5694D45D}"/>
              </a:ext>
            </a:extLst>
          </p:cNvPr>
          <p:cNvCxnSpPr/>
          <p:nvPr/>
        </p:nvCxnSpPr>
        <p:spPr>
          <a:xfrm>
            <a:off x="0" y="5661025"/>
            <a:ext cx="9144000" cy="0"/>
          </a:xfrm>
          <a:prstGeom prst="line">
            <a:avLst/>
          </a:prstGeom>
          <a:ln w="28575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7680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Obraz 2">
            <a:extLst>
              <a:ext uri="{FF2B5EF4-FFF2-40B4-BE49-F238E27FC236}">
                <a16:creationId xmlns:a16="http://schemas.microsoft.com/office/drawing/2014/main" id="{C8E5476D-F383-411E-B07A-2259671B7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915025"/>
            <a:ext cx="2160588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Symbol zastępczy numeru slajdu 6">
            <a:extLst>
              <a:ext uri="{FF2B5EF4-FFF2-40B4-BE49-F238E27FC236}">
                <a16:creationId xmlns:a16="http://schemas.microsoft.com/office/drawing/2014/main" id="{3E5162F7-16B5-4F55-A1F1-8B230DF495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4572000" y="638175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fld id="{F0C8AC84-5D32-495C-AF32-5B4317F17B31}" type="slidenum">
              <a:rPr lang="pl-PL" altLang="pl-PL" smtClean="0">
                <a:solidFill>
                  <a:srgbClr val="BCBCBC"/>
                </a:solidFill>
                <a:latin typeface="Book Antiqua" panose="02040602050305030304" pitchFamily="18" charset="0"/>
              </a:rPr>
              <a:pPr algn="ctr"/>
              <a:t>5</a:t>
            </a:fld>
            <a:endParaRPr lang="pl-PL" altLang="pl-PL">
              <a:solidFill>
                <a:srgbClr val="BCBCBC"/>
              </a:solidFill>
              <a:latin typeface="Book Antiqua" panose="02040602050305030304" pitchFamily="18" charset="0"/>
            </a:endParaRPr>
          </a:p>
        </p:txBody>
      </p:sp>
      <p:sp>
        <p:nvSpPr>
          <p:cNvPr id="7" name="Symbol zastępczy tekstu 2">
            <a:extLst>
              <a:ext uri="{FF2B5EF4-FFF2-40B4-BE49-F238E27FC236}">
                <a16:creationId xmlns:a16="http://schemas.microsoft.com/office/drawing/2014/main" id="{F751D3E6-51C3-4CE8-8E7D-9744F1330701}"/>
              </a:ext>
            </a:extLst>
          </p:cNvPr>
          <p:cNvSpPr txBox="1">
            <a:spLocks/>
          </p:cNvSpPr>
          <p:nvPr/>
        </p:nvSpPr>
        <p:spPr>
          <a:xfrm>
            <a:off x="611560" y="980732"/>
            <a:ext cx="8229600" cy="4320476"/>
          </a:xfrm>
          <a:prstGeom prst="rect">
            <a:avLst/>
          </a:prstGeom>
        </p:spPr>
        <p:txBody>
          <a:bodyPr/>
          <a:lstStyle/>
          <a:p>
            <a:r>
              <a:rPr lang="pl-PL" b="1" u="sng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stanął na stanowisku, że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Wnioskodawca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 ramach prowadzonej działalności dokonał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dostawy towarów, która podlega opodatkowaniu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podatkiem od towarów i usług. </a:t>
            </a:r>
          </a:p>
          <a:p>
            <a:endParaRPr lang="pl-PL" sz="1600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b="1" u="sng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WSA</a:t>
            </a:r>
          </a:p>
          <a:p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 pierwsze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punktu widzenia systemu VAT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istotne jest to, by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adresat dostawy był znany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Nie można bowiem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przenieść prawa do rozporządzania towarem na nieustaloną osobę (podmiot),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gdyż wykracza to poza sferę woli podmiotu wykonującego dostawę, a ponadto uniemożliwia kontrolę obrotu i rozliczeń podatkowych w systemie VAT.</a:t>
            </a:r>
          </a:p>
          <a:p>
            <a:endParaRPr lang="pl-PL" sz="1200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 drugie i najważniejsze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nie do pomyślenia jest w demokratycznym państwie prawa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przekonanie, że w wyniku przedmiotowej czynności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przeniesiono prawo do rozporządzania towarem na rzecz oszusta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Zaakceptowanie tego oczywiście niezasadnego poglądu prowadziłoby wprost do uznania, że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uprawnienie to można nabyć za pomocą czynu zabronionego, co jest nie do przyjęcia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Wykraczałoby to poza granice art. 2 Konstytucji RP i godziło w pewność obrotu gospodarczego.</a:t>
            </a: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B14DCA9-24A3-4AD8-A816-A3D9A0B24C1A}"/>
              </a:ext>
            </a:extLst>
          </p:cNvPr>
          <p:cNvSpPr txBox="1"/>
          <p:nvPr/>
        </p:nvSpPr>
        <p:spPr>
          <a:xfrm>
            <a:off x="683568" y="111125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 faktyczny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CBDFB204-A284-424A-8271-B30D5694D45D}"/>
              </a:ext>
            </a:extLst>
          </p:cNvPr>
          <p:cNvCxnSpPr/>
          <p:nvPr/>
        </p:nvCxnSpPr>
        <p:spPr>
          <a:xfrm>
            <a:off x="0" y="5661025"/>
            <a:ext cx="9144000" cy="0"/>
          </a:xfrm>
          <a:prstGeom prst="line">
            <a:avLst/>
          </a:prstGeom>
          <a:ln w="28575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2865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Obraz 2">
            <a:extLst>
              <a:ext uri="{FF2B5EF4-FFF2-40B4-BE49-F238E27FC236}">
                <a16:creationId xmlns:a16="http://schemas.microsoft.com/office/drawing/2014/main" id="{C8E5476D-F383-411E-B07A-2259671B7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915025"/>
            <a:ext cx="2160588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Symbol zastępczy numeru slajdu 6">
            <a:extLst>
              <a:ext uri="{FF2B5EF4-FFF2-40B4-BE49-F238E27FC236}">
                <a16:creationId xmlns:a16="http://schemas.microsoft.com/office/drawing/2014/main" id="{3E5162F7-16B5-4F55-A1F1-8B230DF495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4572000" y="638175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fld id="{F0C8AC84-5D32-495C-AF32-5B4317F17B31}" type="slidenum">
              <a:rPr lang="pl-PL" altLang="pl-PL" smtClean="0">
                <a:solidFill>
                  <a:srgbClr val="BCBCBC"/>
                </a:solidFill>
                <a:latin typeface="Book Antiqua" panose="02040602050305030304" pitchFamily="18" charset="0"/>
              </a:rPr>
              <a:pPr algn="ctr"/>
              <a:t>6</a:t>
            </a:fld>
            <a:endParaRPr lang="pl-PL" altLang="pl-PL">
              <a:solidFill>
                <a:srgbClr val="BCBCBC"/>
              </a:solidFill>
              <a:latin typeface="Book Antiqua" panose="02040602050305030304" pitchFamily="18" charset="0"/>
            </a:endParaRPr>
          </a:p>
        </p:txBody>
      </p:sp>
      <p:sp>
        <p:nvSpPr>
          <p:cNvPr id="7" name="Symbol zastępczy tekstu 2">
            <a:extLst>
              <a:ext uri="{FF2B5EF4-FFF2-40B4-BE49-F238E27FC236}">
                <a16:creationId xmlns:a16="http://schemas.microsoft.com/office/drawing/2014/main" id="{F751D3E6-51C3-4CE8-8E7D-9744F1330701}"/>
              </a:ext>
            </a:extLst>
          </p:cNvPr>
          <p:cNvSpPr txBox="1">
            <a:spLocks/>
          </p:cNvSpPr>
          <p:nvPr/>
        </p:nvSpPr>
        <p:spPr>
          <a:xfrm>
            <a:off x="611560" y="980732"/>
            <a:ext cx="8229600" cy="4320476"/>
          </a:xfrm>
          <a:prstGeom prst="rect">
            <a:avLst/>
          </a:prstGeom>
        </p:spPr>
        <p:txBody>
          <a:bodyPr/>
          <a:lstStyle/>
          <a:p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Przeniesienie własności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rzeczy oznaczonych co do gatunku –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umowa + wydanie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(art. 155 KC)</a:t>
            </a: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Sprzedaż na odległość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wydania następuje z chwilą przekazania przewoźnikowi (art. 544 § 1 KC) </a:t>
            </a:r>
          </a:p>
          <a:p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Zapłata po odbiorze rzeczy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(art. 544 § 2 KC) </a:t>
            </a:r>
            <a:endParaRPr lang="pl-PL" b="1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Błąd wywołany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przez drugą stronę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podstępnie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jest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wadą oświadczenia woli </a:t>
            </a: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Uchylenie się od skutków prawnych oświadczenia woli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które zostało złożone innej osobie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 wpływem błędu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(…) następuje przez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oświadczenie złożone tej osobie na piśmie</a:t>
            </a: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B14DCA9-24A3-4AD8-A816-A3D9A0B24C1A}"/>
              </a:ext>
            </a:extLst>
          </p:cNvPr>
          <p:cNvSpPr txBox="1"/>
          <p:nvPr/>
        </p:nvSpPr>
        <p:spPr>
          <a:xfrm>
            <a:off x="679600" y="111125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Przepisy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CBDFB204-A284-424A-8271-B30D5694D45D}"/>
              </a:ext>
            </a:extLst>
          </p:cNvPr>
          <p:cNvCxnSpPr/>
          <p:nvPr/>
        </p:nvCxnSpPr>
        <p:spPr>
          <a:xfrm>
            <a:off x="0" y="5661025"/>
            <a:ext cx="9144000" cy="0"/>
          </a:xfrm>
          <a:prstGeom prst="line">
            <a:avLst/>
          </a:prstGeom>
          <a:ln w="28575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3023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Obraz 2">
            <a:extLst>
              <a:ext uri="{FF2B5EF4-FFF2-40B4-BE49-F238E27FC236}">
                <a16:creationId xmlns:a16="http://schemas.microsoft.com/office/drawing/2014/main" id="{C8E5476D-F383-411E-B07A-2259671B7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915025"/>
            <a:ext cx="2160588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Symbol zastępczy numeru slajdu 6">
            <a:extLst>
              <a:ext uri="{FF2B5EF4-FFF2-40B4-BE49-F238E27FC236}">
                <a16:creationId xmlns:a16="http://schemas.microsoft.com/office/drawing/2014/main" id="{3E5162F7-16B5-4F55-A1F1-8B230DF495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4572000" y="638175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fld id="{F0C8AC84-5D32-495C-AF32-5B4317F17B31}" type="slidenum">
              <a:rPr lang="pl-PL" altLang="pl-PL" smtClean="0">
                <a:solidFill>
                  <a:srgbClr val="BCBCBC"/>
                </a:solidFill>
                <a:latin typeface="Book Antiqua" panose="02040602050305030304" pitchFamily="18" charset="0"/>
              </a:rPr>
              <a:pPr algn="ctr"/>
              <a:t>7</a:t>
            </a:fld>
            <a:endParaRPr lang="pl-PL" altLang="pl-PL">
              <a:solidFill>
                <a:srgbClr val="BCBCBC"/>
              </a:solidFill>
              <a:latin typeface="Book Antiqua" panose="02040602050305030304" pitchFamily="18" charset="0"/>
            </a:endParaRPr>
          </a:p>
        </p:txBody>
      </p:sp>
      <p:sp>
        <p:nvSpPr>
          <p:cNvPr id="7" name="Symbol zastępczy tekstu 2">
            <a:extLst>
              <a:ext uri="{FF2B5EF4-FFF2-40B4-BE49-F238E27FC236}">
                <a16:creationId xmlns:a16="http://schemas.microsoft.com/office/drawing/2014/main" id="{F751D3E6-51C3-4CE8-8E7D-9744F1330701}"/>
              </a:ext>
            </a:extLst>
          </p:cNvPr>
          <p:cNvSpPr txBox="1">
            <a:spLocks/>
          </p:cNvSpPr>
          <p:nvPr/>
        </p:nvSpPr>
        <p:spPr>
          <a:xfrm>
            <a:off x="611560" y="980732"/>
            <a:ext cx="8229600" cy="4320476"/>
          </a:xfrm>
          <a:prstGeom prst="rect">
            <a:avLst/>
          </a:prstGeom>
        </p:spPr>
        <p:txBody>
          <a:bodyPr/>
          <a:lstStyle/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 278  § 1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[Kradzież]</a:t>
            </a:r>
          </a:p>
          <a:p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Kto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zabiera w celu przywłaszczenia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cudzą rzecz ruchomą, podlega karze pozbawienia wolności od 3 miesięcy do lat 5.</a:t>
            </a: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 286  § 1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[Oszustwo]</a:t>
            </a:r>
          </a:p>
          <a:p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Kto, w celu osiągnięcia korzyści majątkowej,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doprowadza inną osobę do </a:t>
            </a:r>
            <a:r>
              <a:rPr lang="pl-PL" b="1" u="sng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niekorzystnego rozporządzenia własnym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lub cudzym mieniem za pomocą  </a:t>
            </a:r>
            <a:r>
              <a:rPr lang="pl-PL" b="1" u="sng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prowadzenia jej w błąd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albo wyzyskania błędu lub niezdolności do należytego pojmowania przedsiębranego działania, podlega karze pozbawienia wolności od 6 miesięcy do lat 8.</a:t>
            </a: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B14DCA9-24A3-4AD8-A816-A3D9A0B24C1A}"/>
              </a:ext>
            </a:extLst>
          </p:cNvPr>
          <p:cNvSpPr txBox="1"/>
          <p:nvPr/>
        </p:nvSpPr>
        <p:spPr>
          <a:xfrm>
            <a:off x="679600" y="111125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Przepisy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CBDFB204-A284-424A-8271-B30D5694D45D}"/>
              </a:ext>
            </a:extLst>
          </p:cNvPr>
          <p:cNvCxnSpPr/>
          <p:nvPr/>
        </p:nvCxnSpPr>
        <p:spPr>
          <a:xfrm>
            <a:off x="0" y="5661025"/>
            <a:ext cx="9144000" cy="0"/>
          </a:xfrm>
          <a:prstGeom prst="line">
            <a:avLst/>
          </a:prstGeom>
          <a:ln w="28575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33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Obraz 2">
            <a:extLst>
              <a:ext uri="{FF2B5EF4-FFF2-40B4-BE49-F238E27FC236}">
                <a16:creationId xmlns:a16="http://schemas.microsoft.com/office/drawing/2014/main" id="{C8E5476D-F383-411E-B07A-2259671B7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915025"/>
            <a:ext cx="2160588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Symbol zastępczy numeru slajdu 6">
            <a:extLst>
              <a:ext uri="{FF2B5EF4-FFF2-40B4-BE49-F238E27FC236}">
                <a16:creationId xmlns:a16="http://schemas.microsoft.com/office/drawing/2014/main" id="{3E5162F7-16B5-4F55-A1F1-8B230DF495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4572000" y="638175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fld id="{F0C8AC84-5D32-495C-AF32-5B4317F17B31}" type="slidenum">
              <a:rPr lang="pl-PL" altLang="pl-PL" smtClean="0">
                <a:solidFill>
                  <a:srgbClr val="BCBCBC"/>
                </a:solidFill>
                <a:latin typeface="Book Antiqua" panose="02040602050305030304" pitchFamily="18" charset="0"/>
              </a:rPr>
              <a:pPr algn="ctr"/>
              <a:t>8</a:t>
            </a:fld>
            <a:endParaRPr lang="pl-PL" altLang="pl-PL">
              <a:solidFill>
                <a:srgbClr val="BCBCBC"/>
              </a:solidFill>
              <a:latin typeface="Book Antiqua" panose="02040602050305030304" pitchFamily="18" charset="0"/>
            </a:endParaRPr>
          </a:p>
        </p:txBody>
      </p:sp>
      <p:sp>
        <p:nvSpPr>
          <p:cNvPr id="7" name="Symbol zastępczy tekstu 2">
            <a:extLst>
              <a:ext uri="{FF2B5EF4-FFF2-40B4-BE49-F238E27FC236}">
                <a16:creationId xmlns:a16="http://schemas.microsoft.com/office/drawing/2014/main" id="{F751D3E6-51C3-4CE8-8E7D-9744F1330701}"/>
              </a:ext>
            </a:extLst>
          </p:cNvPr>
          <p:cNvSpPr txBox="1">
            <a:spLocks/>
          </p:cNvSpPr>
          <p:nvPr/>
        </p:nvSpPr>
        <p:spPr>
          <a:xfrm>
            <a:off x="611560" y="980732"/>
            <a:ext cx="8229600" cy="4320476"/>
          </a:xfrm>
          <a:prstGeom prst="rect">
            <a:avLst/>
          </a:prstGeom>
        </p:spPr>
        <p:txBody>
          <a:bodyPr/>
          <a:lstStyle/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Wyrok Trybunału Sprawiedliwości z dnia 14 lipca 2005 r. C-435/03</a:t>
            </a:r>
          </a:p>
          <a:p>
            <a:r>
              <a:rPr lang="en-US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British American Tobacco International Ltd,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Newman Shipping &amp; Agency Company NV</a:t>
            </a:r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Kradzież towarów nie stanowi 'dostawy towarów dokonywanej odpłatnie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 w</a:t>
            </a:r>
          </a:p>
          <a:p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rozumieniu art. 2 szóstej dyrektywy 77/388 i w związku z tym nie stanowi czynności podlegającej opodatkowaniu podatkiem od towarów i usług.</a:t>
            </a: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B14DCA9-24A3-4AD8-A816-A3D9A0B24C1A}"/>
              </a:ext>
            </a:extLst>
          </p:cNvPr>
          <p:cNvSpPr txBox="1"/>
          <p:nvPr/>
        </p:nvSpPr>
        <p:spPr>
          <a:xfrm>
            <a:off x="679600" y="111125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Orzeczenia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CBDFB204-A284-424A-8271-B30D5694D45D}"/>
              </a:ext>
            </a:extLst>
          </p:cNvPr>
          <p:cNvCxnSpPr/>
          <p:nvPr/>
        </p:nvCxnSpPr>
        <p:spPr>
          <a:xfrm>
            <a:off x="0" y="5661025"/>
            <a:ext cx="9144000" cy="0"/>
          </a:xfrm>
          <a:prstGeom prst="line">
            <a:avLst/>
          </a:prstGeom>
          <a:ln w="28575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6883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Obraz 2">
            <a:extLst>
              <a:ext uri="{FF2B5EF4-FFF2-40B4-BE49-F238E27FC236}">
                <a16:creationId xmlns:a16="http://schemas.microsoft.com/office/drawing/2014/main" id="{C8E5476D-F383-411E-B07A-2259671B7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915025"/>
            <a:ext cx="2160588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Symbol zastępczy numeru slajdu 6">
            <a:extLst>
              <a:ext uri="{FF2B5EF4-FFF2-40B4-BE49-F238E27FC236}">
                <a16:creationId xmlns:a16="http://schemas.microsoft.com/office/drawing/2014/main" id="{3E5162F7-16B5-4F55-A1F1-8B230DF495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4572000" y="638175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fld id="{F0C8AC84-5D32-495C-AF32-5B4317F17B31}" type="slidenum">
              <a:rPr lang="pl-PL" altLang="pl-PL" smtClean="0">
                <a:solidFill>
                  <a:srgbClr val="BCBCBC"/>
                </a:solidFill>
                <a:latin typeface="Book Antiqua" panose="02040602050305030304" pitchFamily="18" charset="0"/>
              </a:rPr>
              <a:pPr algn="ctr"/>
              <a:t>9</a:t>
            </a:fld>
            <a:endParaRPr lang="pl-PL" altLang="pl-PL">
              <a:solidFill>
                <a:srgbClr val="BCBCBC"/>
              </a:solidFill>
              <a:latin typeface="Book Antiqua" panose="02040602050305030304" pitchFamily="18" charset="0"/>
            </a:endParaRPr>
          </a:p>
        </p:txBody>
      </p:sp>
      <p:sp>
        <p:nvSpPr>
          <p:cNvPr id="7" name="Symbol zastępczy tekstu 2">
            <a:extLst>
              <a:ext uri="{FF2B5EF4-FFF2-40B4-BE49-F238E27FC236}">
                <a16:creationId xmlns:a16="http://schemas.microsoft.com/office/drawing/2014/main" id="{F751D3E6-51C3-4CE8-8E7D-9744F1330701}"/>
              </a:ext>
            </a:extLst>
          </p:cNvPr>
          <p:cNvSpPr txBox="1">
            <a:spLocks/>
          </p:cNvSpPr>
          <p:nvPr/>
        </p:nvSpPr>
        <p:spPr>
          <a:xfrm>
            <a:off x="611560" y="980732"/>
            <a:ext cx="8229600" cy="4320476"/>
          </a:xfrm>
          <a:prstGeom prst="rect">
            <a:avLst/>
          </a:prstGeom>
        </p:spPr>
        <p:txBody>
          <a:bodyPr/>
          <a:lstStyle/>
          <a:p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Wyrok Trybunału Sprawiedliwości z dnia 17 października 2019 r. C‑653/18</a:t>
            </a:r>
          </a:p>
          <a:p>
            <a:r>
              <a:rPr lang="pl-PL" dirty="0" err="1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Unitel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sp. z o.o.</a:t>
            </a: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(…)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sprzeciwiają się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 praktyce krajowej, takiej jak będąca przedmiotem postępowania głównego, polegającej na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uznawaniu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każdym wypadku,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że nie dochodzi do dostawy towarów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rozumieniu tego pierwszego przepisu (…)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nabywcą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tych towarów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nie była osoba wykazana na fakturze 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wystawionej przez podatnika, lecz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inny nieustalony podmiot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takich okolicznościach należy odmówić skorzystania ze zwolnienia z VAT przewidzianego w art. 146 ust. 1 lit. a) i b) tej dyrektywy, jeżeli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brak ustalenia rzeczywistego nabywcy uniemożliwia wykazanie, że dana transakcja stanowi dostawę towarów w rozumieniu tego przepisu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lub jeżeli zostanie </a:t>
            </a:r>
            <a:r>
              <a:rPr lang="pl-PL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stwierdzone, że podatnik ten wiedział</a:t>
            </a:r>
            <a:r>
              <a:rPr lang="pl-PL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lub powinien był wiedzieć, iż owa transakcja wiąże się z oszustwem popełnionym na szkodę wspólnego systemu VAT.</a:t>
            </a: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solidFill>
                <a:srgbClr val="66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B14DCA9-24A3-4AD8-A816-A3D9A0B24C1A}"/>
              </a:ext>
            </a:extLst>
          </p:cNvPr>
          <p:cNvSpPr txBox="1"/>
          <p:nvPr/>
        </p:nvSpPr>
        <p:spPr>
          <a:xfrm>
            <a:off x="679600" y="111125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>
                <a:solidFill>
                  <a:srgbClr val="66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Orzeczenia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CBDFB204-A284-424A-8271-B30D5694D45D}"/>
              </a:ext>
            </a:extLst>
          </p:cNvPr>
          <p:cNvCxnSpPr/>
          <p:nvPr/>
        </p:nvCxnSpPr>
        <p:spPr>
          <a:xfrm>
            <a:off x="0" y="5661025"/>
            <a:ext cx="9144000" cy="0"/>
          </a:xfrm>
          <a:prstGeom prst="line">
            <a:avLst/>
          </a:prstGeom>
          <a:ln w="28575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93357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rzchołek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ierzchołek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rzchołek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ezentacja KNDP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B13E9C0-5730-4294-BDB3-6CF5EA5ABC74}">
  <we:reference id="wa104178141" version="3.10.0.52" store="pl-PL" storeType="OMEX"/>
  <we:alternateReferences>
    <we:reference id="wa104178141" version="3.10.0.52" store="WA10417814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2022_02_17_IGCP_prezentacja</Template>
  <TotalTime>62</TotalTime>
  <Words>1217</Words>
  <Application>Microsoft Office PowerPoint</Application>
  <PresentationFormat>Pokaz na ekranie (4:3)</PresentationFormat>
  <Paragraphs>113</Paragraphs>
  <Slides>12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12</vt:i4>
      </vt:variant>
    </vt:vector>
  </HeadingPairs>
  <TitlesOfParts>
    <vt:vector size="22" baseType="lpstr">
      <vt:lpstr>Arial</vt:lpstr>
      <vt:lpstr>Book Antiqua</vt:lpstr>
      <vt:lpstr>Calibri</vt:lpstr>
      <vt:lpstr>Cambria</vt:lpstr>
      <vt:lpstr>Lucida Sans</vt:lpstr>
      <vt:lpstr>Wingdings</vt:lpstr>
      <vt:lpstr>Wingdings 2</vt:lpstr>
      <vt:lpstr>Wingdings 3</vt:lpstr>
      <vt:lpstr>Wierzchołek</vt:lpstr>
      <vt:lpstr>Prezentacja KNDP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Andrzej Nikończyk</dc:creator>
  <cp:keywords>VAT OP 2018</cp:keywords>
  <cp:lastModifiedBy>Andrzej Nikończyk</cp:lastModifiedBy>
  <cp:revision>1</cp:revision>
  <cp:lastPrinted>2019-09-20T09:34:32Z</cp:lastPrinted>
  <dcterms:created xsi:type="dcterms:W3CDTF">2022-03-02T23:20:05Z</dcterms:created>
  <dcterms:modified xsi:type="dcterms:W3CDTF">2022-03-03T00:22:48Z</dcterms:modified>
</cp:coreProperties>
</file>