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99" r:id="rId3"/>
    <p:sldId id="366" r:id="rId4"/>
    <p:sldId id="367" r:id="rId5"/>
    <p:sldId id="368" r:id="rId6"/>
    <p:sldId id="369" r:id="rId7"/>
    <p:sldId id="370" r:id="rId8"/>
    <p:sldId id="371" r:id="rId9"/>
    <p:sldId id="372" r:id="rId10"/>
    <p:sldId id="373" r:id="rId11"/>
    <p:sldId id="374" r:id="rId12"/>
    <p:sldId id="375" r:id="rId13"/>
    <p:sldId id="376" r:id="rId14"/>
    <p:sldId id="377" r:id="rId15"/>
    <p:sldId id="378" r:id="rId16"/>
    <p:sldId id="379" r:id="rId17"/>
    <p:sldId id="380" r:id="rId18"/>
    <p:sldId id="381" r:id="rId19"/>
    <p:sldId id="382" r:id="rId20"/>
    <p:sldId id="383" r:id="rId21"/>
    <p:sldId id="384" r:id="rId22"/>
    <p:sldId id="385" r:id="rId23"/>
    <p:sldId id="386" r:id="rId24"/>
    <p:sldId id="387" r:id="rId25"/>
    <p:sldId id="388" r:id="rId26"/>
    <p:sldId id="389" r:id="rId27"/>
    <p:sldId id="390" r:id="rId28"/>
    <p:sldId id="391" r:id="rId29"/>
    <p:sldId id="392" r:id="rId30"/>
    <p:sldId id="393" r:id="rId31"/>
    <p:sldId id="394" r:id="rId32"/>
    <p:sldId id="395" r:id="rId33"/>
    <p:sldId id="351" r:id="rId34"/>
  </p:sldIdLst>
  <p:sldSz cx="9144000" cy="6858000" type="screen4x3"/>
  <p:notesSz cx="6797675" cy="9926638"/>
  <p:defaultTextStyle>
    <a:defPPr>
      <a:defRPr lang="pl-P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CC9900"/>
    <a:srgbClr val="CC66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87F22457-D641-4141-9FDD-A3616D20A3FC}"/>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eaLnBrk="1" hangingPunct="1">
              <a:defRPr sz="1200"/>
            </a:lvl1pPr>
          </a:lstStyle>
          <a:p>
            <a:pPr>
              <a:defRPr/>
            </a:pPr>
            <a:endParaRPr lang="pl-PL"/>
          </a:p>
        </p:txBody>
      </p:sp>
      <p:sp>
        <p:nvSpPr>
          <p:cNvPr id="3" name="Symbol zastępczy daty 2">
            <a:extLst>
              <a:ext uri="{FF2B5EF4-FFF2-40B4-BE49-F238E27FC236}">
                <a16:creationId xmlns:a16="http://schemas.microsoft.com/office/drawing/2014/main" id="{0F32E0B8-2B5A-4EC3-9F32-EBE2618C8FA6}"/>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eaLnBrk="1" hangingPunct="1">
              <a:defRPr sz="1200" smtClean="0"/>
            </a:lvl1pPr>
          </a:lstStyle>
          <a:p>
            <a:pPr>
              <a:defRPr/>
            </a:pPr>
            <a:r>
              <a:rPr lang="pl-PL"/>
              <a:t>Toruń 03.2023</a:t>
            </a:r>
          </a:p>
        </p:txBody>
      </p:sp>
      <p:sp>
        <p:nvSpPr>
          <p:cNvPr id="4" name="Symbol zastępczy stopki 3">
            <a:extLst>
              <a:ext uri="{FF2B5EF4-FFF2-40B4-BE49-F238E27FC236}">
                <a16:creationId xmlns:a16="http://schemas.microsoft.com/office/drawing/2014/main" id="{A703EDF6-5414-4096-89FC-23CFC8E901B8}"/>
              </a:ext>
            </a:extLst>
          </p:cNvPr>
          <p:cNvSpPr>
            <a:spLocks noGrp="1"/>
          </p:cNvSpPr>
          <p:nvPr>
            <p:ph type="ftr" sz="quarter" idx="2"/>
          </p:nvPr>
        </p:nvSpPr>
        <p:spPr>
          <a:xfrm>
            <a:off x="0" y="9428163"/>
            <a:ext cx="2946400" cy="498475"/>
          </a:xfrm>
          <a:prstGeom prst="rect">
            <a:avLst/>
          </a:prstGeom>
        </p:spPr>
        <p:txBody>
          <a:bodyPr vert="horz" lIns="91440" tIns="45720" rIns="91440" bIns="45720" rtlCol="0" anchor="b"/>
          <a:lstStyle>
            <a:lvl1pPr algn="l" eaLnBrk="1" hangingPunct="1">
              <a:defRPr sz="1200"/>
            </a:lvl1pPr>
          </a:lstStyle>
          <a:p>
            <a:pPr>
              <a:defRPr/>
            </a:pPr>
            <a:endParaRPr lang="pl-PL"/>
          </a:p>
        </p:txBody>
      </p:sp>
      <p:sp>
        <p:nvSpPr>
          <p:cNvPr id="5" name="Symbol zastępczy numeru slajdu 4">
            <a:extLst>
              <a:ext uri="{FF2B5EF4-FFF2-40B4-BE49-F238E27FC236}">
                <a16:creationId xmlns:a16="http://schemas.microsoft.com/office/drawing/2014/main" id="{5931AFE6-79CE-416B-9EB9-00EA2B57BABA}"/>
              </a:ext>
            </a:extLst>
          </p:cNvPr>
          <p:cNvSpPr>
            <a:spLocks noGrp="1"/>
          </p:cNvSpPr>
          <p:nvPr>
            <p:ph type="sldNum" sz="quarter" idx="3"/>
          </p:nvPr>
        </p:nvSpPr>
        <p:spPr>
          <a:xfrm>
            <a:off x="3849688" y="9428163"/>
            <a:ext cx="2946400" cy="498475"/>
          </a:xfrm>
          <a:prstGeom prst="rect">
            <a:avLst/>
          </a:prstGeom>
        </p:spPr>
        <p:txBody>
          <a:bodyPr vert="horz" lIns="91440" tIns="45720" rIns="91440" bIns="45720" rtlCol="0" anchor="b"/>
          <a:lstStyle>
            <a:lvl1pPr algn="r" eaLnBrk="1" hangingPunct="1">
              <a:defRPr sz="1200"/>
            </a:lvl1pPr>
          </a:lstStyle>
          <a:p>
            <a:pPr>
              <a:defRPr/>
            </a:pPr>
            <a:fld id="{303657EF-16B1-4B5A-9F5E-0D80ED390F39}" type="slidenum">
              <a:rPr lang="pl-PL"/>
              <a:pPr>
                <a:defRPr/>
              </a:pPr>
              <a:t>‹#›</a:t>
            </a:fld>
            <a:endParaRPr lang="pl-PL"/>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E1D94DCD-7F8A-4109-A3E1-B21B39D9EB0E}"/>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a:extLst>
              <a:ext uri="{FF2B5EF4-FFF2-40B4-BE49-F238E27FC236}">
                <a16:creationId xmlns:a16="http://schemas.microsoft.com/office/drawing/2014/main" id="{3C1A960A-36F0-40F1-9C75-F0E9DDDCE540}"/>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smtClean="0"/>
            </a:lvl1pPr>
          </a:lstStyle>
          <a:p>
            <a:pPr>
              <a:defRPr/>
            </a:pPr>
            <a:r>
              <a:rPr lang="pl-PL"/>
              <a:t>Toruń 03.2023</a:t>
            </a:r>
          </a:p>
        </p:txBody>
      </p:sp>
      <p:sp>
        <p:nvSpPr>
          <p:cNvPr id="4" name="Symbol zastępczy obrazu slajdu 3">
            <a:extLst>
              <a:ext uri="{FF2B5EF4-FFF2-40B4-BE49-F238E27FC236}">
                <a16:creationId xmlns:a16="http://schemas.microsoft.com/office/drawing/2014/main" id="{BAC51F56-60F8-4EF2-9209-7DED4E358C59}"/>
              </a:ext>
            </a:extLst>
          </p:cNvPr>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a:extLst>
              <a:ext uri="{FF2B5EF4-FFF2-40B4-BE49-F238E27FC236}">
                <a16:creationId xmlns:a16="http://schemas.microsoft.com/office/drawing/2014/main" id="{EB6F04DF-5CC4-4FCD-AFB8-969246F613E1}"/>
              </a:ext>
            </a:extLst>
          </p:cNvPr>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pl-PL" noProof="0"/>
              <a:t>Edytuj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6" name="Symbol zastępczy stopki 5">
            <a:extLst>
              <a:ext uri="{FF2B5EF4-FFF2-40B4-BE49-F238E27FC236}">
                <a16:creationId xmlns:a16="http://schemas.microsoft.com/office/drawing/2014/main" id="{75608456-F427-48A4-99F2-CCB60A5EABE0}"/>
              </a:ext>
            </a:extLst>
          </p:cNvPr>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pPr>
              <a:defRPr/>
            </a:pPr>
            <a:endParaRPr lang="pl-PL"/>
          </a:p>
        </p:txBody>
      </p:sp>
      <p:sp>
        <p:nvSpPr>
          <p:cNvPr id="7" name="Symbol zastępczy numeru slajdu 6">
            <a:extLst>
              <a:ext uri="{FF2B5EF4-FFF2-40B4-BE49-F238E27FC236}">
                <a16:creationId xmlns:a16="http://schemas.microsoft.com/office/drawing/2014/main" id="{6E82AEFB-6AFA-4519-B5F1-FE62E43874A2}"/>
              </a:ext>
            </a:extLst>
          </p:cNvPr>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pPr>
              <a:defRPr/>
            </a:pPr>
            <a:fld id="{64C5320F-E764-44E4-B0D2-34685D5A4D59}" type="slidenum">
              <a:rPr lang="pl-PL"/>
              <a:pPr>
                <a:defRPr/>
              </a:pPr>
              <a:t>‹#›</a:t>
            </a:fld>
            <a:endParaRPr lang="pl-PL"/>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143000" y="1122363"/>
            <a:ext cx="6858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Rectangle 4">
            <a:extLst>
              <a:ext uri="{FF2B5EF4-FFF2-40B4-BE49-F238E27FC236}">
                <a16:creationId xmlns:a16="http://schemas.microsoft.com/office/drawing/2014/main" id="{A4092ABB-DC81-43B8-8A10-5321A606CD49}"/>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9A0C0F84-1F0D-48D5-8817-1FF5C9C8431D}"/>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11F7187C-7F73-4664-99CC-3C069EC129ED}"/>
              </a:ext>
            </a:extLst>
          </p:cNvPr>
          <p:cNvSpPr>
            <a:spLocks noGrp="1" noChangeArrowheads="1"/>
          </p:cNvSpPr>
          <p:nvPr>
            <p:ph type="sldNum" sz="quarter" idx="12"/>
          </p:nvPr>
        </p:nvSpPr>
        <p:spPr>
          <a:ln/>
        </p:spPr>
        <p:txBody>
          <a:bodyPr/>
          <a:lstStyle>
            <a:lvl1pPr>
              <a:defRPr/>
            </a:lvl1pPr>
          </a:lstStyle>
          <a:p>
            <a:pPr>
              <a:defRPr/>
            </a:pPr>
            <a:fld id="{BAC73974-0DDC-4E81-A606-896788BAE3CB}" type="slidenum">
              <a:rPr lang="pl-PL" altLang="pl-PL"/>
              <a:pPr>
                <a:defRPr/>
              </a:pPr>
              <a:t>‹#›</a:t>
            </a:fld>
            <a:endParaRPr lang="pl-PL" altLang="pl-PL"/>
          </a:p>
        </p:txBody>
      </p:sp>
    </p:spTree>
    <p:extLst>
      <p:ext uri="{BB962C8B-B14F-4D97-AF65-F5344CB8AC3E}">
        <p14:creationId xmlns:p14="http://schemas.microsoft.com/office/powerpoint/2010/main" val="802664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a:extLst>
              <a:ext uri="{FF2B5EF4-FFF2-40B4-BE49-F238E27FC236}">
                <a16:creationId xmlns:a16="http://schemas.microsoft.com/office/drawing/2014/main" id="{7B9146E1-15FA-4D42-A684-0849D50B2BB1}"/>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7ACBF211-CCD2-44E7-9FFF-90C5DE9CA9B4}"/>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FA14EF91-437C-4531-90A2-B7751CF765F5}"/>
              </a:ext>
            </a:extLst>
          </p:cNvPr>
          <p:cNvSpPr>
            <a:spLocks noGrp="1" noChangeArrowheads="1"/>
          </p:cNvSpPr>
          <p:nvPr>
            <p:ph type="sldNum" sz="quarter" idx="12"/>
          </p:nvPr>
        </p:nvSpPr>
        <p:spPr>
          <a:ln/>
        </p:spPr>
        <p:txBody>
          <a:bodyPr/>
          <a:lstStyle>
            <a:lvl1pPr>
              <a:defRPr/>
            </a:lvl1pPr>
          </a:lstStyle>
          <a:p>
            <a:pPr>
              <a:defRPr/>
            </a:pPr>
            <a:fld id="{5C635FE0-47EB-4FC2-AC7A-F4FD4A742B7D}" type="slidenum">
              <a:rPr lang="pl-PL" altLang="pl-PL"/>
              <a:pPr>
                <a:defRPr/>
              </a:pPr>
              <a:t>‹#›</a:t>
            </a:fld>
            <a:endParaRPr lang="pl-PL" altLang="pl-PL"/>
          </a:p>
        </p:txBody>
      </p:sp>
    </p:spTree>
    <p:extLst>
      <p:ext uri="{BB962C8B-B14F-4D97-AF65-F5344CB8AC3E}">
        <p14:creationId xmlns:p14="http://schemas.microsoft.com/office/powerpoint/2010/main" val="3675050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a:extLst>
              <a:ext uri="{FF2B5EF4-FFF2-40B4-BE49-F238E27FC236}">
                <a16:creationId xmlns:a16="http://schemas.microsoft.com/office/drawing/2014/main" id="{2E84968C-E596-4E5D-AE61-1E3A3C973491}"/>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02CEDE98-E6CD-441E-8DE5-73CED884E669}"/>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43827FCE-E48D-494B-B633-B95A7AC9FA26}"/>
              </a:ext>
            </a:extLst>
          </p:cNvPr>
          <p:cNvSpPr>
            <a:spLocks noGrp="1" noChangeArrowheads="1"/>
          </p:cNvSpPr>
          <p:nvPr>
            <p:ph type="sldNum" sz="quarter" idx="12"/>
          </p:nvPr>
        </p:nvSpPr>
        <p:spPr>
          <a:ln/>
        </p:spPr>
        <p:txBody>
          <a:bodyPr/>
          <a:lstStyle>
            <a:lvl1pPr>
              <a:defRPr/>
            </a:lvl1pPr>
          </a:lstStyle>
          <a:p>
            <a:pPr>
              <a:defRPr/>
            </a:pPr>
            <a:fld id="{D4DB2519-3ED5-4BA4-8C06-C80F03D36972}" type="slidenum">
              <a:rPr lang="pl-PL" altLang="pl-PL"/>
              <a:pPr>
                <a:defRPr/>
              </a:pPr>
              <a:t>‹#›</a:t>
            </a:fld>
            <a:endParaRPr lang="pl-PL" altLang="pl-PL"/>
          </a:p>
        </p:txBody>
      </p:sp>
    </p:spTree>
    <p:extLst>
      <p:ext uri="{BB962C8B-B14F-4D97-AF65-F5344CB8AC3E}">
        <p14:creationId xmlns:p14="http://schemas.microsoft.com/office/powerpoint/2010/main" val="3359327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a:extLst>
              <a:ext uri="{FF2B5EF4-FFF2-40B4-BE49-F238E27FC236}">
                <a16:creationId xmlns:a16="http://schemas.microsoft.com/office/drawing/2014/main" id="{88C3003A-051C-4CD2-85C4-6CBDDDDF0E1C}"/>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980069AF-B438-4EB2-8254-596F91D4B8C6}"/>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E32DC595-15A2-441D-ADFB-C03015B8AAE5}"/>
              </a:ext>
            </a:extLst>
          </p:cNvPr>
          <p:cNvSpPr>
            <a:spLocks noGrp="1" noChangeArrowheads="1"/>
          </p:cNvSpPr>
          <p:nvPr>
            <p:ph type="sldNum" sz="quarter" idx="12"/>
          </p:nvPr>
        </p:nvSpPr>
        <p:spPr>
          <a:ln/>
        </p:spPr>
        <p:txBody>
          <a:bodyPr/>
          <a:lstStyle>
            <a:lvl1pPr>
              <a:defRPr/>
            </a:lvl1pPr>
          </a:lstStyle>
          <a:p>
            <a:pPr>
              <a:defRPr/>
            </a:pPr>
            <a:fld id="{BC14D928-8AB8-4820-8BA0-BC5B289E9434}" type="slidenum">
              <a:rPr lang="pl-PL" altLang="pl-PL"/>
              <a:pPr>
                <a:defRPr/>
              </a:pPr>
              <a:t>‹#›</a:t>
            </a:fld>
            <a:endParaRPr lang="pl-PL" altLang="pl-PL"/>
          </a:p>
        </p:txBody>
      </p:sp>
    </p:spTree>
    <p:extLst>
      <p:ext uri="{BB962C8B-B14F-4D97-AF65-F5344CB8AC3E}">
        <p14:creationId xmlns:p14="http://schemas.microsoft.com/office/powerpoint/2010/main" val="1191075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623888" y="1709738"/>
            <a:ext cx="78867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l-PL"/>
              <a:t>Edytuj style wzorca tekstu</a:t>
            </a:r>
          </a:p>
        </p:txBody>
      </p:sp>
      <p:sp>
        <p:nvSpPr>
          <p:cNvPr id="4" name="Rectangle 4">
            <a:extLst>
              <a:ext uri="{FF2B5EF4-FFF2-40B4-BE49-F238E27FC236}">
                <a16:creationId xmlns:a16="http://schemas.microsoft.com/office/drawing/2014/main" id="{5D94C0E9-AE80-469E-8071-8B416B7B7214}"/>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FD68503A-BB8E-4D13-9EB7-FE5191241CBA}"/>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88C1862C-D771-4F6D-8887-F2C872620132}"/>
              </a:ext>
            </a:extLst>
          </p:cNvPr>
          <p:cNvSpPr>
            <a:spLocks noGrp="1" noChangeArrowheads="1"/>
          </p:cNvSpPr>
          <p:nvPr>
            <p:ph type="sldNum" sz="quarter" idx="12"/>
          </p:nvPr>
        </p:nvSpPr>
        <p:spPr>
          <a:ln/>
        </p:spPr>
        <p:txBody>
          <a:bodyPr/>
          <a:lstStyle>
            <a:lvl1pPr>
              <a:defRPr/>
            </a:lvl1pPr>
          </a:lstStyle>
          <a:p>
            <a:pPr>
              <a:defRPr/>
            </a:pPr>
            <a:fld id="{B37616CA-D254-4AC3-8760-38DFB10A538A}" type="slidenum">
              <a:rPr lang="pl-PL" altLang="pl-PL"/>
              <a:pPr>
                <a:defRPr/>
              </a:pPr>
              <a:t>‹#›</a:t>
            </a:fld>
            <a:endParaRPr lang="pl-PL" altLang="pl-PL"/>
          </a:p>
        </p:txBody>
      </p:sp>
    </p:spTree>
    <p:extLst>
      <p:ext uri="{BB962C8B-B14F-4D97-AF65-F5344CB8AC3E}">
        <p14:creationId xmlns:p14="http://schemas.microsoft.com/office/powerpoint/2010/main" val="1080752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a:extLst>
              <a:ext uri="{FF2B5EF4-FFF2-40B4-BE49-F238E27FC236}">
                <a16:creationId xmlns:a16="http://schemas.microsoft.com/office/drawing/2014/main" id="{A8C40063-DE0A-447D-8864-B13D331D55F0}"/>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5">
            <a:extLst>
              <a:ext uri="{FF2B5EF4-FFF2-40B4-BE49-F238E27FC236}">
                <a16:creationId xmlns:a16="http://schemas.microsoft.com/office/drawing/2014/main" id="{B4F18F4E-4983-44AB-ADF5-949E8624BAA9}"/>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6">
            <a:extLst>
              <a:ext uri="{FF2B5EF4-FFF2-40B4-BE49-F238E27FC236}">
                <a16:creationId xmlns:a16="http://schemas.microsoft.com/office/drawing/2014/main" id="{B436632F-751D-4A6F-B1CE-11CCD073F29D}"/>
              </a:ext>
            </a:extLst>
          </p:cNvPr>
          <p:cNvSpPr>
            <a:spLocks noGrp="1" noChangeArrowheads="1"/>
          </p:cNvSpPr>
          <p:nvPr>
            <p:ph type="sldNum" sz="quarter" idx="12"/>
          </p:nvPr>
        </p:nvSpPr>
        <p:spPr>
          <a:ln/>
        </p:spPr>
        <p:txBody>
          <a:bodyPr/>
          <a:lstStyle>
            <a:lvl1pPr>
              <a:defRPr/>
            </a:lvl1pPr>
          </a:lstStyle>
          <a:p>
            <a:pPr>
              <a:defRPr/>
            </a:pPr>
            <a:fld id="{2E88928A-BF1A-4A1C-94CB-D80408E03CCC}" type="slidenum">
              <a:rPr lang="pl-PL" altLang="pl-PL"/>
              <a:pPr>
                <a:defRPr/>
              </a:pPr>
              <a:t>‹#›</a:t>
            </a:fld>
            <a:endParaRPr lang="pl-PL" altLang="pl-PL"/>
          </a:p>
        </p:txBody>
      </p:sp>
    </p:spTree>
    <p:extLst>
      <p:ext uri="{BB962C8B-B14F-4D97-AF65-F5344CB8AC3E}">
        <p14:creationId xmlns:p14="http://schemas.microsoft.com/office/powerpoint/2010/main" val="1663587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30238" y="365125"/>
            <a:ext cx="7886700" cy="1325563"/>
          </a:xfrm>
        </p:spPr>
        <p:txBody>
          <a:bodyPr/>
          <a:lstStyle/>
          <a:p>
            <a:r>
              <a:rPr lang="pl-PL"/>
              <a:t>Kliknij, aby edytować styl</a:t>
            </a:r>
          </a:p>
        </p:txBody>
      </p:sp>
      <p:sp>
        <p:nvSpPr>
          <p:cNvPr id="3" name="Symbol zastępczy tekst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p:cNvSpPr>
            <a:spLocks noGrp="1"/>
          </p:cNvSpPr>
          <p:nvPr>
            <p:ph sz="half" idx="2"/>
          </p:nvPr>
        </p:nvSpPr>
        <p:spPr>
          <a:xfrm>
            <a:off x="630238" y="2505075"/>
            <a:ext cx="386873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p:cNvSpPr>
            <a:spLocks noGrp="1"/>
          </p:cNvSpPr>
          <p:nvPr>
            <p:ph sz="quarter" idx="4"/>
          </p:nvPr>
        </p:nvSpPr>
        <p:spPr>
          <a:xfrm>
            <a:off x="4629150" y="2505075"/>
            <a:ext cx="38877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a:extLst>
              <a:ext uri="{FF2B5EF4-FFF2-40B4-BE49-F238E27FC236}">
                <a16:creationId xmlns:a16="http://schemas.microsoft.com/office/drawing/2014/main" id="{BE42F57A-0028-47DB-9C22-33E5E0B39137}"/>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8" name="Rectangle 5">
            <a:extLst>
              <a:ext uri="{FF2B5EF4-FFF2-40B4-BE49-F238E27FC236}">
                <a16:creationId xmlns:a16="http://schemas.microsoft.com/office/drawing/2014/main" id="{D2066ECF-6E25-4378-A44A-47EBED7E30D6}"/>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9" name="Rectangle 6">
            <a:extLst>
              <a:ext uri="{FF2B5EF4-FFF2-40B4-BE49-F238E27FC236}">
                <a16:creationId xmlns:a16="http://schemas.microsoft.com/office/drawing/2014/main" id="{8BF90691-D76F-4B46-90FA-110A338E77E4}"/>
              </a:ext>
            </a:extLst>
          </p:cNvPr>
          <p:cNvSpPr>
            <a:spLocks noGrp="1" noChangeArrowheads="1"/>
          </p:cNvSpPr>
          <p:nvPr>
            <p:ph type="sldNum" sz="quarter" idx="12"/>
          </p:nvPr>
        </p:nvSpPr>
        <p:spPr>
          <a:ln/>
        </p:spPr>
        <p:txBody>
          <a:bodyPr/>
          <a:lstStyle>
            <a:lvl1pPr>
              <a:defRPr/>
            </a:lvl1pPr>
          </a:lstStyle>
          <a:p>
            <a:pPr>
              <a:defRPr/>
            </a:pPr>
            <a:fld id="{1B43526C-2A5D-4B42-AE74-24B8D3C47A96}" type="slidenum">
              <a:rPr lang="pl-PL" altLang="pl-PL"/>
              <a:pPr>
                <a:defRPr/>
              </a:pPr>
              <a:t>‹#›</a:t>
            </a:fld>
            <a:endParaRPr lang="pl-PL" altLang="pl-PL"/>
          </a:p>
        </p:txBody>
      </p:sp>
    </p:spTree>
    <p:extLst>
      <p:ext uri="{BB962C8B-B14F-4D97-AF65-F5344CB8AC3E}">
        <p14:creationId xmlns:p14="http://schemas.microsoft.com/office/powerpoint/2010/main" val="882894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a:extLst>
              <a:ext uri="{FF2B5EF4-FFF2-40B4-BE49-F238E27FC236}">
                <a16:creationId xmlns:a16="http://schemas.microsoft.com/office/drawing/2014/main" id="{24C0FF14-F850-4896-89E0-BD48AB496CC7}"/>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4" name="Rectangle 5">
            <a:extLst>
              <a:ext uri="{FF2B5EF4-FFF2-40B4-BE49-F238E27FC236}">
                <a16:creationId xmlns:a16="http://schemas.microsoft.com/office/drawing/2014/main" id="{8797DBC8-56B2-4E37-816B-4A3EA6BB8A01}"/>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5" name="Rectangle 6">
            <a:extLst>
              <a:ext uri="{FF2B5EF4-FFF2-40B4-BE49-F238E27FC236}">
                <a16:creationId xmlns:a16="http://schemas.microsoft.com/office/drawing/2014/main" id="{4897A7E4-1AAB-4C32-831D-BFE163576160}"/>
              </a:ext>
            </a:extLst>
          </p:cNvPr>
          <p:cNvSpPr>
            <a:spLocks noGrp="1" noChangeArrowheads="1"/>
          </p:cNvSpPr>
          <p:nvPr>
            <p:ph type="sldNum" sz="quarter" idx="12"/>
          </p:nvPr>
        </p:nvSpPr>
        <p:spPr>
          <a:ln/>
        </p:spPr>
        <p:txBody>
          <a:bodyPr/>
          <a:lstStyle>
            <a:lvl1pPr>
              <a:defRPr/>
            </a:lvl1pPr>
          </a:lstStyle>
          <a:p>
            <a:pPr>
              <a:defRPr/>
            </a:pPr>
            <a:fld id="{9E3FD784-B929-4E3A-9302-612CFBC3F406}" type="slidenum">
              <a:rPr lang="pl-PL" altLang="pl-PL"/>
              <a:pPr>
                <a:defRPr/>
              </a:pPr>
              <a:t>‹#›</a:t>
            </a:fld>
            <a:endParaRPr lang="pl-PL" altLang="pl-PL"/>
          </a:p>
        </p:txBody>
      </p:sp>
    </p:spTree>
    <p:extLst>
      <p:ext uri="{BB962C8B-B14F-4D97-AF65-F5344CB8AC3E}">
        <p14:creationId xmlns:p14="http://schemas.microsoft.com/office/powerpoint/2010/main" val="2262827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737D471-8B39-4A09-99A9-C5146256C612}"/>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3" name="Rectangle 5">
            <a:extLst>
              <a:ext uri="{FF2B5EF4-FFF2-40B4-BE49-F238E27FC236}">
                <a16:creationId xmlns:a16="http://schemas.microsoft.com/office/drawing/2014/main" id="{25C6C8E9-5CA8-4A0C-9F10-A5DF70D1A4C8}"/>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4" name="Rectangle 6">
            <a:extLst>
              <a:ext uri="{FF2B5EF4-FFF2-40B4-BE49-F238E27FC236}">
                <a16:creationId xmlns:a16="http://schemas.microsoft.com/office/drawing/2014/main" id="{26F38B14-763A-4337-88E7-FF8A2BDE57DE}"/>
              </a:ext>
            </a:extLst>
          </p:cNvPr>
          <p:cNvSpPr>
            <a:spLocks noGrp="1" noChangeArrowheads="1"/>
          </p:cNvSpPr>
          <p:nvPr>
            <p:ph type="sldNum" sz="quarter" idx="12"/>
          </p:nvPr>
        </p:nvSpPr>
        <p:spPr>
          <a:ln/>
        </p:spPr>
        <p:txBody>
          <a:bodyPr/>
          <a:lstStyle>
            <a:lvl1pPr>
              <a:defRPr/>
            </a:lvl1pPr>
          </a:lstStyle>
          <a:p>
            <a:pPr>
              <a:defRPr/>
            </a:pPr>
            <a:fld id="{2E58FB5F-6218-4A6F-B5A5-D2924E290BCB}" type="slidenum">
              <a:rPr lang="pl-PL" altLang="pl-PL"/>
              <a:pPr>
                <a:defRPr/>
              </a:pPr>
              <a:t>‹#›</a:t>
            </a:fld>
            <a:endParaRPr lang="pl-PL" altLang="pl-PL"/>
          </a:p>
        </p:txBody>
      </p:sp>
    </p:spTree>
    <p:extLst>
      <p:ext uri="{BB962C8B-B14F-4D97-AF65-F5344CB8AC3E}">
        <p14:creationId xmlns:p14="http://schemas.microsoft.com/office/powerpoint/2010/main" val="3022195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Rectangle 4">
            <a:extLst>
              <a:ext uri="{FF2B5EF4-FFF2-40B4-BE49-F238E27FC236}">
                <a16:creationId xmlns:a16="http://schemas.microsoft.com/office/drawing/2014/main" id="{62F84DF3-5584-4DEF-A8DB-C520D3BB06FC}"/>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5">
            <a:extLst>
              <a:ext uri="{FF2B5EF4-FFF2-40B4-BE49-F238E27FC236}">
                <a16:creationId xmlns:a16="http://schemas.microsoft.com/office/drawing/2014/main" id="{D3538FC9-E9D3-4BBE-BF8E-982BC1F40763}"/>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6">
            <a:extLst>
              <a:ext uri="{FF2B5EF4-FFF2-40B4-BE49-F238E27FC236}">
                <a16:creationId xmlns:a16="http://schemas.microsoft.com/office/drawing/2014/main" id="{2E14B96C-8B4B-406D-8545-700A5B4BF11C}"/>
              </a:ext>
            </a:extLst>
          </p:cNvPr>
          <p:cNvSpPr>
            <a:spLocks noGrp="1" noChangeArrowheads="1"/>
          </p:cNvSpPr>
          <p:nvPr>
            <p:ph type="sldNum" sz="quarter" idx="12"/>
          </p:nvPr>
        </p:nvSpPr>
        <p:spPr>
          <a:ln/>
        </p:spPr>
        <p:txBody>
          <a:bodyPr/>
          <a:lstStyle>
            <a:lvl1pPr>
              <a:defRPr/>
            </a:lvl1pPr>
          </a:lstStyle>
          <a:p>
            <a:pPr>
              <a:defRPr/>
            </a:pPr>
            <a:fld id="{AB7231A8-A1D1-40CB-AB4E-73728943FB75}" type="slidenum">
              <a:rPr lang="pl-PL" altLang="pl-PL"/>
              <a:pPr>
                <a:defRPr/>
              </a:pPr>
              <a:t>‹#›</a:t>
            </a:fld>
            <a:endParaRPr lang="pl-PL" altLang="pl-PL"/>
          </a:p>
        </p:txBody>
      </p:sp>
    </p:spTree>
    <p:extLst>
      <p:ext uri="{BB962C8B-B14F-4D97-AF65-F5344CB8AC3E}">
        <p14:creationId xmlns:p14="http://schemas.microsoft.com/office/powerpoint/2010/main" val="26162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Rectangle 4">
            <a:extLst>
              <a:ext uri="{FF2B5EF4-FFF2-40B4-BE49-F238E27FC236}">
                <a16:creationId xmlns:a16="http://schemas.microsoft.com/office/drawing/2014/main" id="{EBBC2988-5DBD-4501-9313-73807D45CAA4}"/>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5">
            <a:extLst>
              <a:ext uri="{FF2B5EF4-FFF2-40B4-BE49-F238E27FC236}">
                <a16:creationId xmlns:a16="http://schemas.microsoft.com/office/drawing/2014/main" id="{DF47A0BC-A0A5-40D6-BAD8-2160282C85BE}"/>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6">
            <a:extLst>
              <a:ext uri="{FF2B5EF4-FFF2-40B4-BE49-F238E27FC236}">
                <a16:creationId xmlns:a16="http://schemas.microsoft.com/office/drawing/2014/main" id="{9086D5BD-67C4-4762-AD91-C0B8FD8C89C7}"/>
              </a:ext>
            </a:extLst>
          </p:cNvPr>
          <p:cNvSpPr>
            <a:spLocks noGrp="1" noChangeArrowheads="1"/>
          </p:cNvSpPr>
          <p:nvPr>
            <p:ph type="sldNum" sz="quarter" idx="12"/>
          </p:nvPr>
        </p:nvSpPr>
        <p:spPr>
          <a:ln/>
        </p:spPr>
        <p:txBody>
          <a:bodyPr/>
          <a:lstStyle>
            <a:lvl1pPr>
              <a:defRPr/>
            </a:lvl1pPr>
          </a:lstStyle>
          <a:p>
            <a:pPr>
              <a:defRPr/>
            </a:pPr>
            <a:fld id="{1F693FD8-2CEC-4104-B129-D39F0C097249}" type="slidenum">
              <a:rPr lang="pl-PL" altLang="pl-PL"/>
              <a:pPr>
                <a:defRPr/>
              </a:pPr>
              <a:t>‹#›</a:t>
            </a:fld>
            <a:endParaRPr lang="pl-PL" altLang="pl-PL"/>
          </a:p>
        </p:txBody>
      </p:sp>
    </p:spTree>
    <p:extLst>
      <p:ext uri="{BB962C8B-B14F-4D97-AF65-F5344CB8AC3E}">
        <p14:creationId xmlns:p14="http://schemas.microsoft.com/office/powerpoint/2010/main" val="554222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6BE55A0-54A5-4160-B188-F9B76D7C2490}"/>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l-PL" altLang="pl-PL"/>
              <a:t>Kliknij, aby edytować styl wzorca tytułu</a:t>
            </a:r>
          </a:p>
        </p:txBody>
      </p:sp>
      <p:sp>
        <p:nvSpPr>
          <p:cNvPr id="1027" name="Rectangle 3">
            <a:extLst>
              <a:ext uri="{FF2B5EF4-FFF2-40B4-BE49-F238E27FC236}">
                <a16:creationId xmlns:a16="http://schemas.microsoft.com/office/drawing/2014/main" id="{287E3C38-28F5-42AC-8B63-A9CB7996391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a:extLst>
              <a:ext uri="{FF2B5EF4-FFF2-40B4-BE49-F238E27FC236}">
                <a16:creationId xmlns:a16="http://schemas.microsoft.com/office/drawing/2014/main" id="{B62C079D-D0AE-4C00-BFC4-5764E3EF88C1}"/>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pl-PL" altLang="pl-PL"/>
          </a:p>
        </p:txBody>
      </p:sp>
      <p:sp>
        <p:nvSpPr>
          <p:cNvPr id="1029" name="Rectangle 5">
            <a:extLst>
              <a:ext uri="{FF2B5EF4-FFF2-40B4-BE49-F238E27FC236}">
                <a16:creationId xmlns:a16="http://schemas.microsoft.com/office/drawing/2014/main" id="{0098D5BB-7699-403F-9536-4FC8D8308A0D}"/>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pl-PL" altLang="pl-PL"/>
          </a:p>
        </p:txBody>
      </p:sp>
      <p:sp>
        <p:nvSpPr>
          <p:cNvPr id="1030" name="Rectangle 6">
            <a:extLst>
              <a:ext uri="{FF2B5EF4-FFF2-40B4-BE49-F238E27FC236}">
                <a16:creationId xmlns:a16="http://schemas.microsoft.com/office/drawing/2014/main" id="{99650863-0CB1-4E50-9B95-D881C921BEBD}"/>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595272C8-6950-4C78-8021-F0346FA98B7E}"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654DECF9-C5E6-4BF0-8C1D-30474CC0A91D}"/>
              </a:ext>
            </a:extLst>
          </p:cNvPr>
          <p:cNvSpPr>
            <a:spLocks noGrp="1" noChangeArrowheads="1"/>
          </p:cNvSpPr>
          <p:nvPr>
            <p:ph type="subTitle" idx="1"/>
          </p:nvPr>
        </p:nvSpPr>
        <p:spPr>
          <a:xfrm>
            <a:off x="900113" y="5084763"/>
            <a:ext cx="7416800" cy="1008062"/>
          </a:xfrm>
          <a:solidFill>
            <a:schemeClr val="bg1"/>
          </a:solidFill>
        </p:spPr>
        <p:txBody>
          <a:bodyPr/>
          <a:lstStyle/>
          <a:p>
            <a:pPr algn="r" eaLnBrk="1" hangingPunct="1"/>
            <a:r>
              <a:rPr lang="pl-PL" altLang="pl-PL" sz="2000" i="1">
                <a:latin typeface="Calibri" panose="020F0502020204030204" pitchFamily="34" charset="0"/>
              </a:rPr>
              <a:t>Jan Rudowski</a:t>
            </a:r>
          </a:p>
          <a:p>
            <a:pPr algn="r" eaLnBrk="1" hangingPunct="1"/>
            <a:r>
              <a:rPr lang="pl-PL" altLang="pl-PL" sz="2000" i="1">
                <a:latin typeface="Calibri" panose="020F0502020204030204" pitchFamily="34" charset="0"/>
              </a:rPr>
              <a:t>Sędzia NSA</a:t>
            </a:r>
          </a:p>
          <a:p>
            <a:pPr eaLnBrk="1" hangingPunct="1"/>
            <a:endParaRPr lang="pl-PL" altLang="pl-PL" sz="3200" b="1"/>
          </a:p>
        </p:txBody>
      </p:sp>
      <p:pic>
        <p:nvPicPr>
          <p:cNvPr id="4099" name="Obraz 4">
            <a:extLst>
              <a:ext uri="{FF2B5EF4-FFF2-40B4-BE49-F238E27FC236}">
                <a16:creationId xmlns:a16="http://schemas.microsoft.com/office/drawing/2014/main" id="{CAB88EAE-C125-4141-9E80-FE9B7C91A33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Tytuł 2">
            <a:extLst>
              <a:ext uri="{FF2B5EF4-FFF2-40B4-BE49-F238E27FC236}">
                <a16:creationId xmlns:a16="http://schemas.microsoft.com/office/drawing/2014/main" id="{79235C7A-FCD0-424D-BB49-1479E6F83C5C}"/>
              </a:ext>
            </a:extLst>
          </p:cNvPr>
          <p:cNvSpPr>
            <a:spLocks noGrp="1"/>
          </p:cNvSpPr>
          <p:nvPr>
            <p:ph type="ctrTitle"/>
          </p:nvPr>
        </p:nvSpPr>
        <p:spPr>
          <a:xfrm>
            <a:off x="900113" y="1341438"/>
            <a:ext cx="7416800" cy="3743325"/>
          </a:xfrm>
        </p:spPr>
        <p:txBody>
          <a:bodyPr/>
          <a:lstStyle/>
          <a:p>
            <a:r>
              <a:rPr lang="pl-PL" altLang="pl-PL" sz="3000" b="1">
                <a:latin typeface="Calibri" panose="020F0502020204030204" pitchFamily="34" charset="0"/>
              </a:rPr>
              <a:t>Instrumentalne wszczynanie </a:t>
            </a:r>
            <a:br>
              <a:rPr lang="pl-PL" altLang="pl-PL" sz="3000" b="1">
                <a:latin typeface="Calibri" panose="020F0502020204030204" pitchFamily="34" charset="0"/>
              </a:rPr>
            </a:br>
            <a:r>
              <a:rPr lang="pl-PL" altLang="pl-PL" sz="3000" b="1">
                <a:latin typeface="Calibri" panose="020F0502020204030204" pitchFamily="34" charset="0"/>
              </a:rPr>
              <a:t>postępowań karnych skarbowych </a:t>
            </a:r>
            <a:br>
              <a:rPr lang="pl-PL" altLang="pl-PL" sz="3000" b="1">
                <a:latin typeface="Calibri" panose="020F0502020204030204" pitchFamily="34" charset="0"/>
              </a:rPr>
            </a:br>
            <a:r>
              <a:rPr lang="pl-PL" altLang="pl-PL" sz="3000" b="1">
                <a:latin typeface="Calibri" panose="020F0502020204030204" pitchFamily="34" charset="0"/>
              </a:rPr>
              <a:t>a bieg terminu przedawnienia </a:t>
            </a:r>
            <a:br>
              <a:rPr lang="pl-PL" altLang="pl-PL" sz="3000" b="1">
                <a:latin typeface="Calibri" panose="020F0502020204030204" pitchFamily="34" charset="0"/>
              </a:rPr>
            </a:br>
            <a:r>
              <a:rPr lang="pl-PL" altLang="pl-PL" sz="3000" b="1">
                <a:latin typeface="Calibri" panose="020F0502020204030204" pitchFamily="34" charset="0"/>
              </a:rPr>
              <a:t>zobowiązania podatkowego </a:t>
            </a:r>
            <a:br>
              <a:rPr lang="pl-PL" altLang="pl-PL" sz="2800" b="1">
                <a:latin typeface="Calibri" panose="020F0502020204030204" pitchFamily="34" charset="0"/>
              </a:rPr>
            </a:br>
            <a:br>
              <a:rPr lang="pl-PL" altLang="pl-PL" sz="2800" b="1">
                <a:latin typeface="Calibri" panose="020F0502020204030204" pitchFamily="34" charset="0"/>
              </a:rPr>
            </a:br>
            <a:r>
              <a:rPr lang="pl-PL" altLang="pl-PL" sz="2800" b="1">
                <a:latin typeface="Calibri" panose="020F0502020204030204" pitchFamily="34" charset="0"/>
              </a:rPr>
              <a:t>- </a:t>
            </a:r>
            <a:r>
              <a:rPr lang="pl-PL" altLang="pl-PL" sz="2400" b="1">
                <a:latin typeface="Calibri" panose="020F0502020204030204" pitchFamily="34" charset="0"/>
              </a:rPr>
              <a:t>wnioski płynące z uchwały NSA </a:t>
            </a:r>
            <a:br>
              <a:rPr lang="pl-PL" altLang="pl-PL" sz="2400" b="1">
                <a:latin typeface="Calibri" panose="020F0502020204030204" pitchFamily="34" charset="0"/>
              </a:rPr>
            </a:br>
            <a:r>
              <a:rPr lang="pl-PL" altLang="pl-PL" sz="2400" b="1">
                <a:latin typeface="Calibri" panose="020F0502020204030204" pitchFamily="34" charset="0"/>
              </a:rPr>
              <a:t>z 24.05.2021r., I FPS 1/21</a:t>
            </a:r>
            <a:br>
              <a:rPr lang="pl-PL" altLang="pl-PL" sz="2600">
                <a:latin typeface="Calibri" panose="020F0502020204030204" pitchFamily="34" charset="0"/>
              </a:rPr>
            </a:br>
            <a:endParaRPr lang="pl-PL" altLang="pl-PL" sz="26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18FE8607-2F80-4B1D-A903-AE5265BA859C}"/>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a:t>
            </a:r>
          </a:p>
          <a:p>
            <a:pPr marL="0" indent="0">
              <a:buFontTx/>
              <a:buNone/>
            </a:pPr>
            <a:endParaRPr lang="pl-PL" altLang="pl-PL" sz="2000" b="1">
              <a:solidFill>
                <a:srgbClr val="C00000"/>
              </a:solidFill>
            </a:endParaRPr>
          </a:p>
          <a:p>
            <a:pPr marL="0" indent="0">
              <a:buFontTx/>
              <a:buNone/>
            </a:pPr>
            <a:r>
              <a:rPr lang="pl-PL" altLang="pl-PL" sz="2000" b="1">
                <a:solidFill>
                  <a:srgbClr val="C00000"/>
                </a:solidFill>
              </a:rPr>
              <a:t>Uchwała NSA 24 maja 2021 r., I FPS 1/21</a:t>
            </a:r>
            <a:endParaRPr lang="pl-PL" altLang="pl-PL" sz="2000">
              <a:solidFill>
                <a:srgbClr val="C00000"/>
              </a:solidFill>
            </a:endParaRPr>
          </a:p>
          <a:p>
            <a:pPr marL="0" indent="0" algn="just">
              <a:buFontTx/>
              <a:buNone/>
            </a:pPr>
            <a:r>
              <a:rPr lang="pl-PL" altLang="pl-PL" sz="1800"/>
              <a:t>W świetle art. 1 ustawy z dnia 25 lipca 2002 r. Prawo o ustroju sądów administracyjnych (Dz. U z 2017 r., poz. 2188 ze zm.) oraz art. 1 – 3 i art. 134 § 1 ustawy z dnia 30 sierpnia 2002 r. Prawo o postępowaniu przed sądami administracyjnymi (Dz. U. z 2019 r. poz. 2325, ze zm.) ocena przesłanek zastosowania przez organy podatkowe przy wydawaniu decyzji podatkowej art. 70 § 6 pkt 1 w zw. z art. 70c ustawy z dnia 29 sierpnia 1997 r. Ordynacja podatkowa (Dz. U. z 2020 r., poz. 1325) </a:t>
            </a:r>
            <a:r>
              <a:rPr lang="pl-PL" altLang="pl-PL" sz="1800" b="1"/>
              <a:t>mieści się w granicach sprawy sądowej kontroli legalności tej decyzji.</a:t>
            </a:r>
          </a:p>
          <a:p>
            <a:pPr marL="0" indent="0" algn="just">
              <a:buFontTx/>
              <a:buNone/>
            </a:pPr>
            <a:endParaRPr lang="pl-PL" altLang="pl-PL" sz="2400"/>
          </a:p>
        </p:txBody>
      </p:sp>
      <p:pic>
        <p:nvPicPr>
          <p:cNvPr id="13315" name="Obraz 1">
            <a:extLst>
              <a:ext uri="{FF2B5EF4-FFF2-40B4-BE49-F238E27FC236}">
                <a16:creationId xmlns:a16="http://schemas.microsoft.com/office/drawing/2014/main" id="{6B4AEB00-4998-4902-94F0-7428B202F0A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5274EAA7-94C0-4FE7-9406-9DD30C444BD6}"/>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a:t>
            </a:r>
          </a:p>
          <a:p>
            <a:pPr marL="0" indent="0" algn="just">
              <a:buFontTx/>
              <a:buNone/>
            </a:pPr>
            <a:endParaRPr lang="pl-PL" altLang="pl-PL" sz="1800" b="1">
              <a:solidFill>
                <a:srgbClr val="C00000"/>
              </a:solidFill>
            </a:endParaRPr>
          </a:p>
          <a:p>
            <a:pPr marL="0" indent="0" algn="just">
              <a:buFontTx/>
              <a:buNone/>
            </a:pPr>
            <a:r>
              <a:rPr lang="pl-PL" altLang="pl-PL" sz="2000" b="1">
                <a:solidFill>
                  <a:srgbClr val="C00000"/>
                </a:solidFill>
              </a:rPr>
              <a:t>Uchwała NSA 24 maja 2021 r., I FPS 1/21</a:t>
            </a:r>
            <a:endParaRPr lang="pl-PL" altLang="pl-PL" sz="2000">
              <a:solidFill>
                <a:srgbClr val="C00000"/>
              </a:solidFill>
            </a:endParaRPr>
          </a:p>
          <a:p>
            <a:pPr marL="0" indent="0" algn="just">
              <a:buFontTx/>
              <a:buNone/>
            </a:pPr>
            <a:r>
              <a:rPr lang="pl-PL" altLang="pl-PL" sz="1700" b="1"/>
              <a:t>Ocena prawidłowości zawieszenia postępowania podatkowego jako jedna z przesłanek sądowej kontroli legalności tej decyzji</a:t>
            </a:r>
            <a:endParaRPr lang="pl-PL" altLang="pl-PL" sz="1700"/>
          </a:p>
          <a:p>
            <a:pPr marL="0" indent="0" algn="just">
              <a:buFontTx/>
              <a:buNone/>
            </a:pPr>
            <a:r>
              <a:rPr lang="pl-PL" altLang="pl-PL" sz="1700" b="1"/>
              <a:t>W uchwale</a:t>
            </a:r>
            <a:r>
              <a:rPr lang="pl-PL" altLang="pl-PL" sz="1700"/>
              <a:t>, która zapadła z wniosku Rzecznika Małych i Średnich Przedsiębiorców NSA uznał, że ocena przesłanek zastosowania przez organy podatkowe przy wydawaniu decyzji podatkowej art. 70 § 6 pkt 1 w zw. z art. 70c O.p. mieści się w granicach sprawy sądowej kontroli legalności tej decyzji.</a:t>
            </a:r>
          </a:p>
          <a:p>
            <a:pPr marL="0" indent="0" algn="just">
              <a:buFontTx/>
              <a:buNone/>
            </a:pPr>
            <a:r>
              <a:rPr lang="pl-PL" altLang="pl-PL" sz="1700"/>
              <a:t>W ocenie składu siedmiu sędziów NSA, analiza czy wystąpiły wszystkie przesłanki, warunkujące wystąpienie skutku w postaci nierozpoczęcia lub zawieszenia biegu terminu przedawnienia zobowiązania podatkowego, wynikającego z art. 70 § 6 pkt 1 w zw. z art. 70c O.p., </a:t>
            </a:r>
            <a:r>
              <a:rPr lang="pl-PL" altLang="pl-PL" sz="1700" b="1"/>
              <a:t>jest przeprowadzana przez organy podatkowe w ramach stosowania przepisów prawa podatkowego przy rozpatrywaniu sprawy podatkowej,</a:t>
            </a:r>
            <a:r>
              <a:rPr lang="pl-PL" altLang="pl-PL" sz="1700"/>
              <a:t> a więc należy do działalności administracji publicznej w rozumieniu art. 184 Konstytucji RP oraz art. 1 § 1 ustawy z dnia 25 lipca 2002 r. Prawo o ustroju sądów administracyjnychi art. 1 – 3 p.p.s.a.</a:t>
            </a:r>
          </a:p>
          <a:p>
            <a:pPr marL="0" indent="0">
              <a:buFontTx/>
              <a:buNone/>
            </a:pPr>
            <a:r>
              <a:rPr lang="pl-PL" altLang="pl-PL" sz="1800" b="1"/>
              <a:t> </a:t>
            </a:r>
            <a:endParaRPr lang="pl-PL" altLang="pl-PL" sz="1800"/>
          </a:p>
          <a:p>
            <a:pPr marL="0" indent="0" algn="just">
              <a:buFontTx/>
              <a:buNone/>
            </a:pPr>
            <a:endParaRPr lang="pl-PL" altLang="pl-PL" sz="1800"/>
          </a:p>
        </p:txBody>
      </p:sp>
      <p:pic>
        <p:nvPicPr>
          <p:cNvPr id="14339" name="Obraz 1">
            <a:extLst>
              <a:ext uri="{FF2B5EF4-FFF2-40B4-BE49-F238E27FC236}">
                <a16:creationId xmlns:a16="http://schemas.microsoft.com/office/drawing/2014/main" id="{13645B6C-2596-42B4-8E40-20A76E10C3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7981BE6B-A1A9-46E3-9F96-42A1165D1182}"/>
              </a:ext>
            </a:extLst>
          </p:cNvPr>
          <p:cNvSpPr>
            <a:spLocks noGrp="1" noChangeArrowheads="1"/>
          </p:cNvSpPr>
          <p:nvPr>
            <p:ph type="body" idx="1"/>
          </p:nvPr>
        </p:nvSpPr>
        <p:spPr>
          <a:xfrm>
            <a:off x="457200" y="1412875"/>
            <a:ext cx="8229600" cy="4924425"/>
          </a:xfrm>
        </p:spPr>
        <p:txBody>
          <a:bodyPr/>
          <a:lstStyle/>
          <a:p>
            <a:pPr marL="0" indent="0" algn="just">
              <a:buFontTx/>
              <a:buNone/>
            </a:pPr>
            <a:r>
              <a:rPr lang="pl-PL" altLang="pl-PL" sz="1800" b="1"/>
              <a:t>PRZEDAWNIENIE KKS </a:t>
            </a:r>
          </a:p>
          <a:p>
            <a:pPr marL="0" indent="0" algn="just">
              <a:buFontTx/>
              <a:buNone/>
            </a:pPr>
            <a:endParaRPr lang="pl-PL" altLang="pl-PL" sz="1800" b="1">
              <a:solidFill>
                <a:srgbClr val="C00000"/>
              </a:solidFill>
            </a:endParaRPr>
          </a:p>
          <a:p>
            <a:pPr marL="0" indent="0" algn="just">
              <a:buFontTx/>
              <a:buNone/>
            </a:pPr>
            <a:r>
              <a:rPr lang="pl-PL" altLang="pl-PL" sz="2000" b="1">
                <a:solidFill>
                  <a:srgbClr val="C00000"/>
                </a:solidFill>
              </a:rPr>
              <a:t>Uchwała NSA 24 maja 2021 r., I FPS 1/21</a:t>
            </a:r>
            <a:endParaRPr lang="pl-PL" altLang="pl-PL" sz="2000">
              <a:solidFill>
                <a:srgbClr val="C00000"/>
              </a:solidFill>
            </a:endParaRPr>
          </a:p>
          <a:p>
            <a:pPr marL="0" indent="0" algn="just">
              <a:buFontTx/>
              <a:buNone/>
            </a:pPr>
            <a:r>
              <a:rPr lang="pl-PL" altLang="pl-PL" sz="1500" b="1"/>
              <a:t>Do przesłanek</a:t>
            </a:r>
            <a:r>
              <a:rPr lang="pl-PL" altLang="pl-PL" sz="1500"/>
              <a:t>,</a:t>
            </a:r>
            <a:r>
              <a:rPr lang="pl-PL" altLang="pl-PL" sz="1500" b="1"/>
              <a:t> </a:t>
            </a:r>
            <a:r>
              <a:rPr lang="pl-PL" altLang="pl-PL" sz="1500"/>
              <a:t>które powinny być spełnione, aby z mocy prawa wystąpił skutek w postaci nierozpoczęcia lub zawieszenia biegu terminu przedawnienia</a:t>
            </a:r>
            <a:r>
              <a:rPr lang="pl-PL" altLang="pl-PL" sz="1500" b="1"/>
              <a:t> </a:t>
            </a:r>
            <a:r>
              <a:rPr lang="pl-PL" altLang="pl-PL" sz="1500"/>
              <a:t>należą</a:t>
            </a:r>
            <a:r>
              <a:rPr lang="pl-PL" altLang="pl-PL" sz="1500" b="1"/>
              <a:t>:</a:t>
            </a:r>
            <a:endParaRPr lang="pl-PL" altLang="pl-PL" sz="1500"/>
          </a:p>
          <a:p>
            <a:pPr marL="0" indent="0" algn="just">
              <a:buFontTx/>
              <a:buNone/>
            </a:pPr>
            <a:r>
              <a:rPr lang="pl-PL" altLang="pl-PL" sz="1500" b="1"/>
              <a:t>- po pierwsze,</a:t>
            </a:r>
            <a:r>
              <a:rPr lang="pl-PL" altLang="pl-PL" sz="1500"/>
              <a:t> wszczęcie postępowania w sprawie o przestępstwo skarbowe lub wykroczenie skarbowe, co następuje w drodze postanowienia właściwego organu prowadzącego postępowania przygotowawcze w sprawach karnych skarbowych (art. 118 w zw. z art. 133 i 134 ustawy z 10 września 1999 r. Kodeks karny skarbowy (t.j. Dz.U. z 2007, Nr 11, poz. 765 ze zm., dalej; "k.k.s."), stosownie do art. 303 k.p.k. w zw. z art. 113 § 1 k.k.s.;</a:t>
            </a:r>
          </a:p>
          <a:p>
            <a:pPr marL="0" indent="0" algn="just">
              <a:buFontTx/>
              <a:buNone/>
            </a:pPr>
            <a:r>
              <a:rPr lang="pl-PL" altLang="pl-PL" sz="1500" b="1"/>
              <a:t>- po drugie</a:t>
            </a:r>
            <a:r>
              <a:rPr lang="pl-PL" altLang="pl-PL" sz="1500"/>
              <a:t>, ustalenie związku podejrzenia popełnienia przestępstwa skarbowego lub wykroczenia skarbowego, objętego postanowieniem o wszczęciu postępowania w sprawie o takie przestępstwo lub wykroczenie, z niewykonaniem zobowiązania, którego dotyczy przedawnienie;</a:t>
            </a:r>
          </a:p>
          <a:p>
            <a:pPr marL="0" indent="0" algn="just">
              <a:buFontTx/>
              <a:buNone/>
            </a:pPr>
            <a:r>
              <a:rPr lang="pl-PL" altLang="pl-PL" sz="1500" b="1"/>
              <a:t>- po trzecie,</a:t>
            </a:r>
            <a:r>
              <a:rPr lang="pl-PL" altLang="pl-PL" sz="1500"/>
              <a:t> zawiadomienie podatnika o tych okolicznościach w sposób wskazany w art. 70c o.p., najpóźniej z upływem terminu przedawnienia, o którym mowa w art. 70 § 1 o.p. Jeżeli wypełnienie obowiązku informacyjnego, o którym mowa w art. 70c o.p., nastąpiło już po upływie terminu zobowiązań podatkowych, to nie doszło do skutecznego zawieszenia biegu terminu przedawnienia zobowiązań</a:t>
            </a:r>
            <a:r>
              <a:rPr lang="pl-PL" altLang="pl-PL" sz="1400"/>
              <a:t>.</a:t>
            </a:r>
          </a:p>
          <a:p>
            <a:pPr marL="0" indent="0" algn="just">
              <a:buFontTx/>
              <a:buNone/>
            </a:pPr>
            <a:endParaRPr lang="pl-PL" altLang="pl-PL" sz="1400"/>
          </a:p>
        </p:txBody>
      </p:sp>
      <p:pic>
        <p:nvPicPr>
          <p:cNvPr id="15363" name="Obraz 1">
            <a:extLst>
              <a:ext uri="{FF2B5EF4-FFF2-40B4-BE49-F238E27FC236}">
                <a16:creationId xmlns:a16="http://schemas.microsoft.com/office/drawing/2014/main" id="{4803A94E-799B-4B3D-9D61-04C3C56B643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216D40ED-467D-4DC3-B0C6-84D684209F27}"/>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a:t>
            </a:r>
          </a:p>
          <a:p>
            <a:pPr marL="0" indent="0" algn="just">
              <a:buFontTx/>
              <a:buNone/>
            </a:pPr>
            <a:endParaRPr lang="pl-PL" altLang="pl-PL" sz="1800" b="1">
              <a:solidFill>
                <a:srgbClr val="C00000"/>
              </a:solidFill>
            </a:endParaRPr>
          </a:p>
          <a:p>
            <a:pPr marL="0" indent="0" algn="just">
              <a:buFontTx/>
              <a:buNone/>
            </a:pPr>
            <a:r>
              <a:rPr lang="pl-PL" altLang="pl-PL" sz="2000" b="1">
                <a:solidFill>
                  <a:srgbClr val="C00000"/>
                </a:solidFill>
              </a:rPr>
              <a:t>Uchwała NSA 24 maja 2021 r., I FPS 1/21</a:t>
            </a:r>
            <a:endParaRPr lang="pl-PL" altLang="pl-PL" sz="2000">
              <a:solidFill>
                <a:srgbClr val="C00000"/>
              </a:solidFill>
            </a:endParaRPr>
          </a:p>
          <a:p>
            <a:pPr marL="0" indent="0" algn="just">
              <a:buFontTx/>
              <a:buNone/>
            </a:pPr>
            <a:r>
              <a:rPr lang="pl-PL" altLang="pl-PL" sz="1700"/>
              <a:t>Nie można jednak w jej ramach pomijać zagadnienia merytorycznego - czy na tle okoliczności danej sprawy podatkowej, związanych z bytem zobowiązania podatkowego, </a:t>
            </a:r>
            <a:r>
              <a:rPr lang="pl-PL" altLang="pl-PL" sz="1700" b="1"/>
              <a:t>wszczęcie postępowania w sprawie o przestępstwo skarbowe lub wykroczenie skarbowe nie miało pozorowanego charakteru i nie służyło jedynie wstrzymaniu biegu terminu przedawnienia zobowiązania podatkowego. </a:t>
            </a:r>
          </a:p>
          <a:p>
            <a:pPr marL="0" indent="0" algn="just">
              <a:buFontTx/>
              <a:buNone/>
            </a:pPr>
            <a:r>
              <a:rPr lang="pl-PL" altLang="pl-PL" sz="1700"/>
              <a:t>Dokonanie takiej oceny powinno być wcześniej przeprowadzone przez organ podatkowy, stosujący art. 70 § 6 pkt 1 w zw. z art. 70c Ordynacji podatkowej przy rozpatrywaniu sprawy podatkowej. W przypadkach wątpliwych, w szczególności wówczas gdy moment wszczęcia postępowania w sprawie o przestępstwo skarbowe lub wykroczenie skarbowe, jest bliski dacie przedawnienia zobowiązania podatkowego, </a:t>
            </a:r>
            <a:r>
              <a:rPr lang="pl-PL" altLang="pl-PL" sz="1700" b="1"/>
              <a:t>wyjaśnienie tej kwestii powinno znaleźć odzwierciedlenie w uzasadnieniu decyzji podatkowej, stosownie do art. 210 § 4 Ordynacji podatkowej. </a:t>
            </a:r>
          </a:p>
        </p:txBody>
      </p:sp>
      <p:pic>
        <p:nvPicPr>
          <p:cNvPr id="16387" name="Obraz 1">
            <a:extLst>
              <a:ext uri="{FF2B5EF4-FFF2-40B4-BE49-F238E27FC236}">
                <a16:creationId xmlns:a16="http://schemas.microsoft.com/office/drawing/2014/main" id="{2B66671B-A208-4C3B-B15D-7E9FA492471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0C54A849-D947-4E28-9B95-3AE33BD06575}"/>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a:t>
            </a:r>
          </a:p>
          <a:p>
            <a:pPr marL="0" indent="0" algn="just">
              <a:spcBef>
                <a:spcPct val="0"/>
              </a:spcBef>
              <a:buFontTx/>
              <a:buNone/>
            </a:pPr>
            <a:endParaRPr lang="pl-PL" altLang="pl-PL" sz="1800" b="1">
              <a:solidFill>
                <a:srgbClr val="C00000"/>
              </a:solidFill>
            </a:endParaRPr>
          </a:p>
          <a:p>
            <a:pPr marL="0" indent="0" algn="just">
              <a:buFontTx/>
              <a:buNone/>
            </a:pPr>
            <a:r>
              <a:rPr lang="pl-PL" altLang="pl-PL" sz="2000" b="1">
                <a:solidFill>
                  <a:srgbClr val="C00000"/>
                </a:solidFill>
              </a:rPr>
              <a:t>Uchwała NSA 24 maja 2021 r., I FPS 1/21</a:t>
            </a:r>
            <a:endParaRPr lang="pl-PL" altLang="pl-PL" sz="2000">
              <a:solidFill>
                <a:srgbClr val="C00000"/>
              </a:solidFill>
            </a:endParaRPr>
          </a:p>
          <a:p>
            <a:pPr marL="0" indent="0" algn="just">
              <a:buFontTx/>
              <a:buNone/>
            </a:pPr>
            <a:r>
              <a:rPr lang="pl-PL" altLang="pl-PL" sz="1700" b="1"/>
              <a:t>Sądy administracyjne pierwszej instancji w ramach zakreślonych przez art. 134 § 1 P.p.s.a. mają obowiązek badać czy proceduralna czynność wszczęcia postępowania karnego skarbowego w sprawie o przestępstwo skarbowe lub wykroczenie skarbowe nie została wykorzystana tylko w celu nierozpoczęcia lub zawieszenia biegu terminu przedawnienia. </a:t>
            </a:r>
            <a:r>
              <a:rPr lang="pl-PL" altLang="pl-PL" sz="1700"/>
              <a:t>Przeprowadzenie takiego badania jest w istocie możliwe na gruncie sprawy podatkowej. Dopiero bowiem w świetle wszechstronnej analizy okoliczności konkretnej sprawy podatkowej, związanych najczęściej ze zbliżającym się upływem terminu przedawnienia zobowiązania podatkowego, podejmowanymi wcześniej w postępowaniu podatkowym czynnościami dowodowymi i aktywnością prowadzącego je organu podatkowego, można ustalić czy instytucji wszczęcia postępowania w sprawie o przestępstwo skarbowe lub wykroczenie skarbowe </a:t>
            </a:r>
            <a:r>
              <a:rPr lang="pl-PL" altLang="pl-PL" sz="1700" b="1"/>
              <a:t>nie wykorzystano jedynie do instrumentalnego wywołania skutku w postaci nierozpoczęcia lub zawieszenia biegu terminu przedawnienia zobowiązania podatkowego.</a:t>
            </a:r>
          </a:p>
        </p:txBody>
      </p:sp>
      <p:pic>
        <p:nvPicPr>
          <p:cNvPr id="17411" name="Obraz 1">
            <a:extLst>
              <a:ext uri="{FF2B5EF4-FFF2-40B4-BE49-F238E27FC236}">
                <a16:creationId xmlns:a16="http://schemas.microsoft.com/office/drawing/2014/main" id="{2B81F796-AB85-4C41-AE25-21CF6080B12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E9C7C314-108A-45D7-912D-F37F1DDB147B}"/>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a:t>
            </a:r>
          </a:p>
          <a:p>
            <a:pPr marL="0" indent="0" algn="just">
              <a:buFontTx/>
              <a:buNone/>
            </a:pPr>
            <a:endParaRPr lang="pl-PL" altLang="pl-PL" sz="1700" b="1">
              <a:solidFill>
                <a:srgbClr val="C00000"/>
              </a:solidFill>
            </a:endParaRPr>
          </a:p>
          <a:p>
            <a:pPr marL="0" indent="0" algn="just">
              <a:buFontTx/>
              <a:buNone/>
            </a:pPr>
            <a:r>
              <a:rPr lang="pl-PL" altLang="pl-PL" sz="2000" b="1">
                <a:solidFill>
                  <a:srgbClr val="C00000"/>
                </a:solidFill>
              </a:rPr>
              <a:t>Uchwała NSA 24 maja 2021 r., I FPS 1/21</a:t>
            </a:r>
            <a:endParaRPr lang="pl-PL" altLang="pl-PL" sz="2000">
              <a:solidFill>
                <a:srgbClr val="C00000"/>
              </a:solidFill>
            </a:endParaRPr>
          </a:p>
          <a:p>
            <a:pPr marL="0" indent="0" algn="just">
              <a:buFontTx/>
              <a:buNone/>
            </a:pPr>
            <a:r>
              <a:rPr lang="pl-PL" altLang="pl-PL" sz="1800"/>
              <a:t>Opowiedzenie się za odmiennym poglądem braku kognicji sądu administracyjnego w tym zakresie i przyjęcie, że skutek w postaci nierozpoczęcia lub zawieszenia biegu terminu przedawnienia wystąpi w każdej sytuacji wydania postanowienia na podstawie art. 303 k.p.k. w zw. z art. 113 §1 k.k.s., </a:t>
            </a:r>
            <a:r>
              <a:rPr lang="pl-PL" altLang="pl-PL" sz="1800" b="1"/>
              <a:t>nawet przy ewidentnym braku jakichkolwiek podstaw materialnoprawnych czy procesowych do wszczęcia postępowania w sprawie o przestępstwo skarbowe lub wykroczenie skarbowe, czyniłoby iluzoryczną gwarancyjną funkcję instytucji przedawnienia zobowiązań podatkowych.</a:t>
            </a:r>
          </a:p>
          <a:p>
            <a:pPr marL="0" indent="0" algn="just">
              <a:buFontTx/>
              <a:buNone/>
            </a:pPr>
            <a:endParaRPr lang="pl-PL" altLang="pl-PL" sz="1800"/>
          </a:p>
        </p:txBody>
      </p:sp>
      <p:pic>
        <p:nvPicPr>
          <p:cNvPr id="18435" name="Obraz 1">
            <a:extLst>
              <a:ext uri="{FF2B5EF4-FFF2-40B4-BE49-F238E27FC236}">
                <a16:creationId xmlns:a16="http://schemas.microsoft.com/office/drawing/2014/main" id="{8B07C044-B13D-405D-A496-D07F3EC17FD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22DAA09A-3EA6-48B1-BAD9-8F1A3B928ECD}"/>
              </a:ext>
            </a:extLst>
          </p:cNvPr>
          <p:cNvSpPr>
            <a:spLocks noGrp="1" noChangeArrowheads="1"/>
          </p:cNvSpPr>
          <p:nvPr>
            <p:ph type="body" idx="1"/>
          </p:nvPr>
        </p:nvSpPr>
        <p:spPr>
          <a:xfrm>
            <a:off x="457200" y="1600200"/>
            <a:ext cx="8229600" cy="4924425"/>
          </a:xfrm>
        </p:spPr>
        <p:txBody>
          <a:bodyPr/>
          <a:lstStyle/>
          <a:p>
            <a:pPr marL="0" indent="0" algn="just">
              <a:buFontTx/>
              <a:buNone/>
              <a:defRPr/>
            </a:pPr>
            <a:r>
              <a:rPr lang="pl-PL" altLang="pl-PL" sz="1800" b="1" dirty="0"/>
              <a:t>PRZEDAWNIENIE KKS  - </a:t>
            </a:r>
            <a:r>
              <a:rPr lang="pl-PL" altLang="pl-PL" sz="2000" b="1" dirty="0"/>
              <a:t>orzeczenia NSA po uchwale I FPS 1/21</a:t>
            </a:r>
          </a:p>
          <a:p>
            <a:pPr marL="0" indent="0" algn="just">
              <a:buFontTx/>
              <a:buNone/>
              <a:defRPr/>
            </a:pPr>
            <a:endParaRPr lang="pl-PL" sz="1800" b="1" dirty="0">
              <a:solidFill>
                <a:srgbClr val="C00000"/>
              </a:solidFill>
            </a:endParaRPr>
          </a:p>
          <a:p>
            <a:pPr marL="0" indent="0" algn="just">
              <a:buFontTx/>
              <a:buNone/>
              <a:defRPr/>
            </a:pPr>
            <a:r>
              <a:rPr lang="pl-PL" sz="2000" b="1" dirty="0">
                <a:solidFill>
                  <a:srgbClr val="C00000"/>
                </a:solidFill>
              </a:rPr>
              <a:t>Wyrok NSA z 15 lipca 2022 r., I FSK 2519/21</a:t>
            </a:r>
          </a:p>
          <a:p>
            <a:pPr algn="just">
              <a:buFontTx/>
              <a:buAutoNum type="arabicPeriod"/>
              <a:defRPr/>
            </a:pPr>
            <a:r>
              <a:rPr lang="pl-PL" sz="1800" dirty="0"/>
              <a:t>Naczelny Sąd Administracyjny odnosząc się do tych zarzutów zauważa, że kognicja sądów administracyjnych nie obejmuje badania w aspekcie zgodności z prawem czynności podjętych w ramach postępowania karnoskarbowego.</a:t>
            </a:r>
          </a:p>
          <a:p>
            <a:pPr algn="just">
              <a:buFontTx/>
              <a:buAutoNum type="arabicPeriod"/>
              <a:defRPr/>
            </a:pPr>
            <a:r>
              <a:rPr lang="pl-PL" sz="1800" dirty="0"/>
              <a:t>wszczęcie śledztwa usprawiedliwiało podejrzenie popełnienia przestępstwa w związku z tym, że zebrany w sprawie materiał dowodowy wskazywał na to, iż  był spółka stała się ogniwem łańcucha firm uczestniczących w fikcyjnych transakcjach, wygenerowanych jedynie w celu uwiarygodnienia obrotu tym samym towarem (oszustwo karuzelowe).</a:t>
            </a:r>
          </a:p>
          <a:p>
            <a:pPr algn="just">
              <a:buFontTx/>
              <a:buAutoNum type="arabicPeriod"/>
              <a:defRPr/>
            </a:pPr>
            <a:r>
              <a:rPr lang="pl-PL" sz="1800" dirty="0"/>
              <a:t>Organ odwoławczy w sposób wystarczający wyjaśnił przyczyny zawieszenia biegu terminu przedawnienia, co znalazło potwierdzenie w dodatkowo przedstawionym materiale dowodowym</a:t>
            </a:r>
            <a:endParaRPr lang="pl-PL" sz="1800" dirty="0">
              <a:solidFill>
                <a:srgbClr val="C00000"/>
              </a:solidFill>
            </a:endParaRPr>
          </a:p>
          <a:p>
            <a:pPr marL="0" indent="0" algn="just">
              <a:buFontTx/>
              <a:buNone/>
              <a:defRPr/>
            </a:pPr>
            <a:endParaRPr lang="pl-PL" altLang="pl-PL" sz="1400" dirty="0">
              <a:solidFill>
                <a:srgbClr val="C00000"/>
              </a:solidFill>
            </a:endParaRPr>
          </a:p>
        </p:txBody>
      </p:sp>
      <p:pic>
        <p:nvPicPr>
          <p:cNvPr id="19459" name="Obraz 1">
            <a:extLst>
              <a:ext uri="{FF2B5EF4-FFF2-40B4-BE49-F238E27FC236}">
                <a16:creationId xmlns:a16="http://schemas.microsoft.com/office/drawing/2014/main" id="{4977982C-97A2-4AAA-AFAF-7D4FF97C088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2FF86742-2A5C-4685-A689-30DA3779D5A7}"/>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 orzeczenia NSA po uchwale I FPS 1/21</a:t>
            </a:r>
          </a:p>
          <a:p>
            <a:pPr marL="0" indent="0">
              <a:buFontTx/>
              <a:buNone/>
            </a:pPr>
            <a:endParaRPr lang="pl-PL" altLang="pl-PL" sz="1600" b="1">
              <a:solidFill>
                <a:srgbClr val="C00000"/>
              </a:solidFill>
            </a:endParaRPr>
          </a:p>
          <a:p>
            <a:pPr marL="0" indent="0">
              <a:buFontTx/>
              <a:buNone/>
            </a:pPr>
            <a:r>
              <a:rPr lang="pl-PL" altLang="pl-PL" sz="2000" b="1">
                <a:solidFill>
                  <a:srgbClr val="C00000"/>
                </a:solidFill>
              </a:rPr>
              <a:t>Wyrok NSA z 9 grudnia 2022 r., I FSK 2383/19  </a:t>
            </a:r>
            <a:endParaRPr lang="pl-PL" altLang="pl-PL" sz="2000">
              <a:solidFill>
                <a:srgbClr val="C00000"/>
              </a:solidFill>
            </a:endParaRPr>
          </a:p>
          <a:p>
            <a:pPr marL="0" indent="0" algn="just">
              <a:buFontTx/>
              <a:buNone/>
            </a:pPr>
            <a:r>
              <a:rPr lang="pl-PL" altLang="pl-PL" sz="1700" b="1"/>
              <a:t>1. </a:t>
            </a:r>
            <a:r>
              <a:rPr lang="pl-PL" altLang="pl-PL" sz="1700"/>
              <a:t>Jak zasadnie wskazał Sąd I instancji, upływ terminu karalności może skutecznie podnosić strona w postępowaniu karnym skarbowym, gdyż ani organ podatkowy, ani sąd administracyjny nie mają uprawnień do badania tej okoliczności, czy kwestionowania poprawności lub terminowości podejmowanych przez organy karnoskarbowe czynności (poza przypadkami wskazanymi w uchwale NSA z dnia 24 maja 2021 r., sygn. akt I FPS 1/21).</a:t>
            </a:r>
          </a:p>
          <a:p>
            <a:pPr marL="0" indent="0" algn="just">
              <a:buFontTx/>
              <a:buNone/>
            </a:pPr>
            <a:r>
              <a:rPr lang="pl-PL" altLang="pl-PL" sz="1700" b="1"/>
              <a:t>2. Skoro więc postępowanie o przestępstwo karnoskarbowe, którego wszczęcie doprowadziło do zawieszenia terminu przedawnienia zostało umorzone z uwagi na przedawnienie karalności postanowieniem z dnia 27 lipca 2018 r., które stało się prawomocne w tym samym dniu, to przyjąć należało, że bieg terminu przedawnienia zobowiązania podatkowego biegł dalej od dnia następującego po dniu prawomocnego zakończenia tego postępowania.</a:t>
            </a:r>
          </a:p>
          <a:p>
            <a:pPr marL="0" indent="0" algn="just">
              <a:buFontTx/>
              <a:buNone/>
            </a:pPr>
            <a:r>
              <a:rPr lang="pl-PL" altLang="pl-PL" sz="1700"/>
              <a:t> </a:t>
            </a:r>
          </a:p>
          <a:p>
            <a:pPr marL="0" indent="0" algn="just">
              <a:buFontTx/>
              <a:buNone/>
            </a:pPr>
            <a:endParaRPr lang="pl-PL" altLang="pl-PL" sz="1800"/>
          </a:p>
        </p:txBody>
      </p:sp>
      <p:pic>
        <p:nvPicPr>
          <p:cNvPr id="20483" name="Obraz 1">
            <a:extLst>
              <a:ext uri="{FF2B5EF4-FFF2-40B4-BE49-F238E27FC236}">
                <a16:creationId xmlns:a16="http://schemas.microsoft.com/office/drawing/2014/main" id="{E94A1AED-C3B9-4AB1-BA55-B093C814345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E248C58B-AC45-4C43-BF19-22281168C008}"/>
              </a:ext>
            </a:extLst>
          </p:cNvPr>
          <p:cNvSpPr>
            <a:spLocks noGrp="1" noChangeArrowheads="1"/>
          </p:cNvSpPr>
          <p:nvPr>
            <p:ph type="body" idx="1"/>
          </p:nvPr>
        </p:nvSpPr>
        <p:spPr>
          <a:xfrm>
            <a:off x="457200" y="1600200"/>
            <a:ext cx="8229600" cy="4924425"/>
          </a:xfrm>
        </p:spPr>
        <p:txBody>
          <a:bodyPr/>
          <a:lstStyle/>
          <a:p>
            <a:pPr marL="0" indent="0" algn="just">
              <a:buFontTx/>
              <a:buNone/>
              <a:defRPr/>
            </a:pPr>
            <a:r>
              <a:rPr lang="pl-PL" altLang="pl-PL" sz="1800" b="1" dirty="0"/>
              <a:t>PRZEDAWNIENIE KKS  - orzeczenia NSA po uchwale I FPS 1/21</a:t>
            </a:r>
          </a:p>
          <a:p>
            <a:pPr marL="0" indent="0">
              <a:buFontTx/>
              <a:buNone/>
              <a:defRPr/>
            </a:pPr>
            <a:endParaRPr lang="pl-PL" altLang="pl-PL" sz="1800" b="1" dirty="0">
              <a:solidFill>
                <a:srgbClr val="C00000"/>
              </a:solidFill>
            </a:endParaRPr>
          </a:p>
          <a:p>
            <a:pPr marL="0" indent="0">
              <a:buFontTx/>
              <a:buNone/>
              <a:defRPr/>
            </a:pPr>
            <a:r>
              <a:rPr lang="pl-PL" altLang="pl-PL" sz="2000" b="1" dirty="0">
                <a:solidFill>
                  <a:srgbClr val="C00000"/>
                </a:solidFill>
              </a:rPr>
              <a:t>Wyrok  NSA z 6 grudnia 2022 r., II FSK 915/22 </a:t>
            </a:r>
            <a:endParaRPr lang="pl-PL" altLang="pl-PL" sz="2000" dirty="0">
              <a:solidFill>
                <a:srgbClr val="C00000"/>
              </a:solidFill>
            </a:endParaRPr>
          </a:p>
          <a:p>
            <a:pPr marL="0" indent="0" algn="just">
              <a:buFontTx/>
              <a:buNone/>
              <a:defRPr/>
            </a:pPr>
            <a:r>
              <a:rPr lang="pl-PL" altLang="pl-PL" sz="1650" b="1" dirty="0"/>
              <a:t>1. Wbrew twierdzeniom autora skargi kasacyjnej kontrola Sądu pierwszej instancji nie była ukierunkowana na ocenę prawidłowości wszczęcia postępowania z punktu widzenia Kodeksu karnego skarbowego, ale obejmowała negatywną ocenę późnego jego wszczęcia (tj. w dniu 29 kwietnia 2020 r.), ze wskazaniem, że organy nie wyjaśniły, czy posiadały materiały mogące stanowić podstawę do podjęcia tej decyzji wcześniej (co najmniej w dniu 28 sierpnia 2018 r., tj. w dacie sporządzenia protokołu badania ksiąg podatkowych).</a:t>
            </a:r>
            <a:endParaRPr lang="pl-PL" altLang="pl-PL" sz="1650" dirty="0"/>
          </a:p>
          <a:p>
            <a:pPr marL="0" indent="0" algn="just">
              <a:buFontTx/>
              <a:buNone/>
              <a:defRPr/>
            </a:pPr>
            <a:r>
              <a:rPr lang="pl-PL" altLang="pl-PL" sz="1650" b="1" dirty="0"/>
              <a:t>2. </a:t>
            </a:r>
            <a:r>
              <a:rPr lang="pl-PL" altLang="pl-PL" sz="1650" dirty="0"/>
              <a:t>Lektura zaskarżonej decyzji organu odwoławczego nie pozwala na rozwianie wątpliwości dlaczego doszło do wszczęcia postępowania karnoskarbowego dopiero po wydaniu decyzji przez organ I instancji oraz jego niezwłocznego zawieszenia (tj. 20 dni po przesłuchaniu skarżącego w charakterze podejrzanego). Dodatkowe wątpliwości może budzić, że powodem zawieszenia postępowania karnoskarbowego, akcentowanym w zaskarżonym rozstrzygnięciu, miało być skorzystanie przez stronę z ustawowego prawa do złożenia odwołania od decyzji wydanej przez organ podatkowy I instancji.</a:t>
            </a:r>
          </a:p>
          <a:p>
            <a:pPr marL="0" indent="0">
              <a:buFontTx/>
              <a:buNone/>
              <a:defRPr/>
            </a:pPr>
            <a:endParaRPr lang="pl-PL" altLang="pl-PL" sz="1800" dirty="0"/>
          </a:p>
          <a:p>
            <a:pPr marL="0" indent="0" algn="just">
              <a:buFontTx/>
              <a:buNone/>
              <a:defRPr/>
            </a:pPr>
            <a:endParaRPr lang="pl-PL" altLang="pl-PL" sz="1800" dirty="0"/>
          </a:p>
        </p:txBody>
      </p:sp>
      <p:pic>
        <p:nvPicPr>
          <p:cNvPr id="21507" name="Obraz 1">
            <a:extLst>
              <a:ext uri="{FF2B5EF4-FFF2-40B4-BE49-F238E27FC236}">
                <a16:creationId xmlns:a16="http://schemas.microsoft.com/office/drawing/2014/main" id="{59CA98A5-78DC-4F64-B1BA-43C0167A0E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F3B78FF8-F4F6-43F6-BBC1-96486BC645BB}"/>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 orzeczenia NSA po uchwale I FPS 1/21</a:t>
            </a:r>
          </a:p>
          <a:p>
            <a:pPr marL="0" indent="0">
              <a:buFontTx/>
              <a:buNone/>
            </a:pPr>
            <a:endParaRPr lang="pl-PL" altLang="pl-PL" sz="1800" b="1">
              <a:solidFill>
                <a:srgbClr val="C00000"/>
              </a:solidFill>
            </a:endParaRPr>
          </a:p>
          <a:p>
            <a:pPr marL="0" indent="0">
              <a:buFontTx/>
              <a:buNone/>
            </a:pPr>
            <a:r>
              <a:rPr lang="pl-PL" altLang="pl-PL" sz="2000" b="1">
                <a:solidFill>
                  <a:srgbClr val="C00000"/>
                </a:solidFill>
              </a:rPr>
              <a:t>Wyrok NSA z 3 listopada 2022 r., II FSK 485/20 </a:t>
            </a:r>
            <a:endParaRPr lang="pl-PL" altLang="pl-PL" sz="2000">
              <a:solidFill>
                <a:srgbClr val="C00000"/>
              </a:solidFill>
            </a:endParaRPr>
          </a:p>
          <a:p>
            <a:pPr marL="0" indent="0" algn="just">
              <a:buFontTx/>
              <a:buNone/>
            </a:pPr>
            <a:r>
              <a:rPr lang="pl-PL" altLang="pl-PL" sz="1800"/>
              <a:t>Jeszcze przed rozpoczęciem kontroli podatkowej prezesowi skarżącej spółki postawiono zarzuty w postępowaniu karnym skarbowym, mające związek ze spornym zobowiązaniem podatkowym. Ponadto to właśnie informacje uzyskane z prokuratury spowodowały wszczęcie kontroli podatkowej wobec skarżącej. W tym stanie faktycznym nie można uznać, że postępowanie karne skarbowe wszczęto wyłącznie po to, aby zobowiązanie w podatku dochodowym od osób prawnych nie uległo przedawnieniu. W dacie jego wszczęcia postępowanie podatkowe jeszcze się nie toczyło, a do terminu przedawnienia zobowiązania podatkowego pozostało ponad 21 miesięcy.</a:t>
            </a:r>
          </a:p>
          <a:p>
            <a:pPr marL="0" indent="0" algn="just">
              <a:buFontTx/>
              <a:buNone/>
            </a:pPr>
            <a:endParaRPr lang="pl-PL" altLang="pl-PL" sz="1800"/>
          </a:p>
        </p:txBody>
      </p:sp>
      <p:pic>
        <p:nvPicPr>
          <p:cNvPr id="22531" name="Obraz 1">
            <a:extLst>
              <a:ext uri="{FF2B5EF4-FFF2-40B4-BE49-F238E27FC236}">
                <a16:creationId xmlns:a16="http://schemas.microsoft.com/office/drawing/2014/main" id="{F3BEA4C9-97F4-4E4E-8E04-0136AFA85B1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A62E94AA-B59C-4BBB-94E1-0AF70F6646AA}"/>
              </a:ext>
            </a:extLst>
          </p:cNvPr>
          <p:cNvSpPr>
            <a:spLocks noGrp="1" noChangeArrowheads="1"/>
          </p:cNvSpPr>
          <p:nvPr>
            <p:ph type="body" idx="1"/>
          </p:nvPr>
        </p:nvSpPr>
        <p:spPr>
          <a:xfrm>
            <a:off x="457200" y="1600200"/>
            <a:ext cx="8229600" cy="4924425"/>
          </a:xfrm>
        </p:spPr>
        <p:txBody>
          <a:bodyPr/>
          <a:lstStyle/>
          <a:p>
            <a:pPr marL="0" indent="0" algn="ctr">
              <a:buFontTx/>
              <a:buNone/>
            </a:pPr>
            <a:r>
              <a:rPr lang="pl-PL" altLang="pl-PL"/>
              <a:t>100. rocznica utworzenia Najwyższego Trybunału Administracyjnego</a:t>
            </a:r>
          </a:p>
          <a:p>
            <a:pPr marL="0" indent="0" algn="ctr">
              <a:buFontTx/>
              <a:buNone/>
            </a:pPr>
            <a:r>
              <a:rPr lang="pl-PL" altLang="pl-PL" i="1"/>
              <a:t> </a:t>
            </a:r>
            <a:endParaRPr lang="pl-PL" altLang="pl-PL"/>
          </a:p>
          <a:p>
            <a:pPr marL="0" indent="0" algn="ctr">
              <a:buFontTx/>
              <a:buNone/>
            </a:pPr>
            <a:r>
              <a:rPr lang="pl-PL" altLang="pl-PL" b="1"/>
              <a:t>Najwyższy Trybunał</a:t>
            </a:r>
            <a:r>
              <a:rPr lang="pl-PL" altLang="pl-PL"/>
              <a:t> </a:t>
            </a:r>
            <a:r>
              <a:rPr lang="pl-PL" altLang="pl-PL" b="1"/>
              <a:t>Administracyjny</a:t>
            </a:r>
          </a:p>
          <a:p>
            <a:pPr marL="0" indent="0" algn="ctr">
              <a:buFontTx/>
              <a:buNone/>
            </a:pPr>
            <a:r>
              <a:rPr lang="pl-PL" altLang="pl-PL" b="1"/>
              <a:t>1922–1939</a:t>
            </a:r>
            <a:endParaRPr lang="pl-PL" altLang="pl-PL"/>
          </a:p>
          <a:p>
            <a:pPr marL="0" indent="0" algn="ctr">
              <a:buFontTx/>
              <a:buNone/>
            </a:pPr>
            <a:r>
              <a:rPr lang="pl-PL" altLang="pl-PL" i="1"/>
              <a:t>Supreme Administrative Tribunal</a:t>
            </a:r>
            <a:endParaRPr lang="pl-PL" altLang="pl-PL"/>
          </a:p>
          <a:p>
            <a:pPr marL="0" indent="0" algn="ctr">
              <a:buFontTx/>
              <a:buNone/>
            </a:pPr>
            <a:r>
              <a:rPr lang="pl-PL" altLang="pl-PL" i="1"/>
              <a:t>1922–1939</a:t>
            </a:r>
            <a:endParaRPr lang="pl-PL" altLang="pl-PL"/>
          </a:p>
          <a:p>
            <a:pPr marL="0" indent="0" algn="just">
              <a:buFontTx/>
              <a:buNone/>
            </a:pPr>
            <a:endParaRPr lang="pl-PL" altLang="pl-PL" sz="1800"/>
          </a:p>
        </p:txBody>
      </p:sp>
      <p:pic>
        <p:nvPicPr>
          <p:cNvPr id="5123" name="Obraz 1">
            <a:extLst>
              <a:ext uri="{FF2B5EF4-FFF2-40B4-BE49-F238E27FC236}">
                <a16:creationId xmlns:a16="http://schemas.microsoft.com/office/drawing/2014/main" id="{E14B11E5-8004-46A2-9CA0-B8DA872D91B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9560D44C-E4CB-4B23-857D-D085B4607B8E}"/>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 orzeczenia NSA po uchwale I FPS 1/21</a:t>
            </a:r>
          </a:p>
          <a:p>
            <a:pPr marL="0" indent="0">
              <a:buFontTx/>
              <a:buNone/>
            </a:pPr>
            <a:endParaRPr lang="pl-PL" altLang="pl-PL" sz="1800" b="1">
              <a:solidFill>
                <a:srgbClr val="C00000"/>
              </a:solidFill>
            </a:endParaRPr>
          </a:p>
          <a:p>
            <a:pPr marL="0" indent="0">
              <a:buFontTx/>
              <a:buNone/>
            </a:pPr>
            <a:r>
              <a:rPr lang="pl-PL" altLang="pl-PL" sz="2000" b="1">
                <a:solidFill>
                  <a:srgbClr val="C00000"/>
                </a:solidFill>
              </a:rPr>
              <a:t>Wyrok  NSA z 3 października 2022 r., I FSK 2397/21</a:t>
            </a:r>
            <a:endParaRPr lang="pl-PL" altLang="pl-PL" sz="2000">
              <a:solidFill>
                <a:srgbClr val="C00000"/>
              </a:solidFill>
            </a:endParaRPr>
          </a:p>
          <a:p>
            <a:pPr marL="0" indent="0" algn="just">
              <a:buFontTx/>
              <a:buNone/>
            </a:pPr>
            <a:r>
              <a:rPr lang="pl-PL" altLang="pl-PL" sz="1800" b="1"/>
              <a:t>W sprawie objętej skargą organ podatkowy zgromadził materiał dowodowy, którego analiza wykazała, iż miało miejsce wystawianie nierzetelnych faktur, naruszenie obowiązku prowadzenia ewidencji sprzedaży i zakupu VAT</a:t>
            </a:r>
            <a:r>
              <a:rPr lang="pl-PL" altLang="pl-PL" sz="1800"/>
              <a:t>. </a:t>
            </a:r>
            <a:r>
              <a:rPr lang="pl-PL" altLang="pl-PL" sz="1800" b="1"/>
              <a:t>Ustalenia faktyczne stanowiły zatem obligatoryjną podstawę do wszczęcia dochodzenia, gdyż w sprawie wystąpiła przesłanka uzasadnionego podejrzenia popełnienia przestępstwa skarbowego</a:t>
            </a:r>
            <a:r>
              <a:rPr lang="pl-PL" altLang="pl-PL" sz="1800"/>
              <a:t> - narażenia budżetu państwa na uszczuplenie w podatku od towarów i usług za miesiące od marca 2015 r. do kwietnia 2018 r.</a:t>
            </a:r>
          </a:p>
        </p:txBody>
      </p:sp>
      <p:pic>
        <p:nvPicPr>
          <p:cNvPr id="23555" name="Obraz 1">
            <a:extLst>
              <a:ext uri="{FF2B5EF4-FFF2-40B4-BE49-F238E27FC236}">
                <a16:creationId xmlns:a16="http://schemas.microsoft.com/office/drawing/2014/main" id="{C128C2FD-C4E4-4808-987B-A218F095181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A86622F7-94FE-4D49-A7B3-C6B614AE7E09}"/>
              </a:ext>
            </a:extLst>
          </p:cNvPr>
          <p:cNvSpPr>
            <a:spLocks noGrp="1" noChangeArrowheads="1"/>
          </p:cNvSpPr>
          <p:nvPr>
            <p:ph type="body" idx="1"/>
          </p:nvPr>
        </p:nvSpPr>
        <p:spPr>
          <a:xfrm>
            <a:off x="457200" y="1600200"/>
            <a:ext cx="8229600" cy="4924425"/>
          </a:xfrm>
        </p:spPr>
        <p:txBody>
          <a:bodyPr/>
          <a:lstStyle/>
          <a:p>
            <a:pPr marL="0" indent="0" algn="just">
              <a:buFontTx/>
              <a:buNone/>
              <a:defRPr/>
            </a:pPr>
            <a:r>
              <a:rPr lang="pl-PL" altLang="pl-PL" sz="1800" b="1" dirty="0"/>
              <a:t>PRZEDAWNIENIE KKS  - orzeczenia NSA po uchwale I FPS 1/21</a:t>
            </a:r>
          </a:p>
          <a:p>
            <a:pPr marL="0" indent="0">
              <a:buFontTx/>
              <a:buNone/>
              <a:defRPr/>
            </a:pPr>
            <a:endParaRPr lang="pl-PL" sz="1800" b="1" dirty="0">
              <a:solidFill>
                <a:srgbClr val="C00000"/>
              </a:solidFill>
            </a:endParaRPr>
          </a:p>
          <a:p>
            <a:pPr marL="0" indent="0" algn="just">
              <a:buFontTx/>
              <a:buNone/>
              <a:defRPr/>
            </a:pPr>
            <a:r>
              <a:rPr lang="pl-PL" sz="1900" b="1" dirty="0">
                <a:solidFill>
                  <a:srgbClr val="C00000"/>
                </a:solidFill>
              </a:rPr>
              <a:t>Wyroki  NSA z 25 maja 2022 r.,  I FSK 269/22  i 12 października 2022 r., I FSK 929/22 </a:t>
            </a:r>
            <a:endParaRPr lang="pl-PL" sz="1900" dirty="0">
              <a:solidFill>
                <a:srgbClr val="C00000"/>
              </a:solidFill>
            </a:endParaRPr>
          </a:p>
          <a:p>
            <a:pPr marL="0" indent="0" algn="just">
              <a:buFontTx/>
              <a:buNone/>
              <a:defRPr/>
            </a:pPr>
            <a:r>
              <a:rPr lang="pl-PL" sz="1800" dirty="0"/>
              <a:t>W orzecznictwie sądów administracyjnych podkreśla się, że okoliczności, które mogą rodzić obawę o instrumentalne wykorzystanie instytucji postępowania karnego skarbowego to: </a:t>
            </a:r>
          </a:p>
          <a:p>
            <a:pPr algn="just">
              <a:buFontTx/>
              <a:buAutoNum type="arabicPeriod"/>
              <a:defRPr/>
            </a:pPr>
            <a:r>
              <a:rPr lang="pl-PL" sz="1800" dirty="0"/>
              <a:t>bliskość upływu terminu przedawnienia; </a:t>
            </a:r>
          </a:p>
          <a:p>
            <a:pPr algn="just">
              <a:buFontTx/>
              <a:buAutoNum type="arabicPeriod"/>
              <a:defRPr/>
            </a:pPr>
            <a:r>
              <a:rPr lang="pl-PL" sz="1800" dirty="0"/>
              <a:t>korelacje czasowe między poszczególnymi czynnościami organu podatkowego a momentem wszczęcia postępowania karnego skarbowego (np. postępowanie karne skarbowe zostało wszczęte, gdy sprawa podatkowa była daleka od rozstrzygnięcia, co może uzasadniać podejrzenie, że organ podatkowy chce zabezpieczyć czas na przeprowadzenie postępowania podatkowego); </a:t>
            </a:r>
          </a:p>
          <a:p>
            <a:pPr algn="just">
              <a:buFontTx/>
              <a:buAutoNum type="arabicPeriod"/>
              <a:defRPr/>
            </a:pPr>
            <a:r>
              <a:rPr lang="pl-PL" sz="1800" dirty="0"/>
              <a:t>brak aktywności organu zmierzającej do realizacji celów postępowania karnego skarbowego. </a:t>
            </a:r>
          </a:p>
          <a:p>
            <a:pPr marL="0" indent="0" algn="just">
              <a:buFontTx/>
              <a:buNone/>
              <a:defRPr/>
            </a:pPr>
            <a:endParaRPr lang="pl-PL" altLang="pl-PL" sz="1600" dirty="0"/>
          </a:p>
        </p:txBody>
      </p:sp>
      <p:pic>
        <p:nvPicPr>
          <p:cNvPr id="24579" name="Obraz 1">
            <a:extLst>
              <a:ext uri="{FF2B5EF4-FFF2-40B4-BE49-F238E27FC236}">
                <a16:creationId xmlns:a16="http://schemas.microsoft.com/office/drawing/2014/main" id="{59189A91-94B0-426B-9E56-9095C1FC30C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7BD38A1F-2B2E-4DAA-9715-B755BEEF2E43}"/>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 orzeczenia NSA po uchwale I FPS 1/21</a:t>
            </a:r>
          </a:p>
          <a:p>
            <a:pPr marL="0" indent="0" algn="just">
              <a:buFontTx/>
              <a:buNone/>
            </a:pPr>
            <a:endParaRPr lang="pl-PL" altLang="pl-PL" sz="1800" b="1">
              <a:solidFill>
                <a:srgbClr val="C00000"/>
              </a:solidFill>
            </a:endParaRPr>
          </a:p>
          <a:p>
            <a:pPr marL="0" indent="0" algn="just">
              <a:buFontTx/>
              <a:buNone/>
            </a:pPr>
            <a:r>
              <a:rPr lang="pl-PL" altLang="pl-PL" sz="2000" b="1">
                <a:solidFill>
                  <a:srgbClr val="C00000"/>
                </a:solidFill>
              </a:rPr>
              <a:t>Wyrok NSA z dnia 19 lipca 2022 r. II FSK 473/22</a:t>
            </a:r>
          </a:p>
          <a:p>
            <a:pPr marL="0" indent="0" algn="just">
              <a:buFontTx/>
              <a:buNone/>
            </a:pPr>
            <a:r>
              <a:rPr lang="pl-PL" altLang="pl-PL" sz="1800" b="1"/>
              <a:t>W sytuacji, w której może zachodzić podejrzenie o instrumentalne wykorzystanie instytucji zawieszenia terminu przedawnienia, uzasadnienie zastosowania art. 70 § 6 pkt 1 Ordynacji podatkowej wymaga przedstawienia przez organ podatkowy w uzasadnieniu decyzji okoliczności pozwalających na odniesienie się do tego zarzutu.</a:t>
            </a:r>
          </a:p>
          <a:p>
            <a:pPr marL="0" indent="0" algn="just">
              <a:buFontTx/>
              <a:buNone/>
            </a:pPr>
            <a:endParaRPr lang="pl-PL" altLang="pl-PL" sz="2000"/>
          </a:p>
        </p:txBody>
      </p:sp>
      <p:pic>
        <p:nvPicPr>
          <p:cNvPr id="25603" name="Obraz 1">
            <a:extLst>
              <a:ext uri="{FF2B5EF4-FFF2-40B4-BE49-F238E27FC236}">
                <a16:creationId xmlns:a16="http://schemas.microsoft.com/office/drawing/2014/main" id="{4A44C204-F43D-4FBB-860B-28F0B0D4491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145C6517-392F-447E-9310-69ED2973AC43}"/>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 orzeczenia NSA po uchwale I FPS 1/21</a:t>
            </a:r>
          </a:p>
          <a:p>
            <a:pPr marL="0" indent="0">
              <a:buFontTx/>
              <a:buNone/>
            </a:pPr>
            <a:endParaRPr lang="pl-PL" altLang="pl-PL" sz="1800" b="1">
              <a:solidFill>
                <a:srgbClr val="C00000"/>
              </a:solidFill>
            </a:endParaRPr>
          </a:p>
          <a:p>
            <a:pPr marL="0" indent="0">
              <a:buFontTx/>
              <a:buNone/>
            </a:pPr>
            <a:r>
              <a:rPr lang="pl-PL" altLang="pl-PL" sz="2000" b="1">
                <a:solidFill>
                  <a:srgbClr val="C00000"/>
                </a:solidFill>
              </a:rPr>
              <a:t>Wyrok NSA z 29 września 2022 r., I FSK 226/22 </a:t>
            </a:r>
            <a:endParaRPr lang="pl-PL" altLang="pl-PL" sz="2000">
              <a:solidFill>
                <a:srgbClr val="C00000"/>
              </a:solidFill>
            </a:endParaRPr>
          </a:p>
          <a:p>
            <a:pPr marL="0" indent="0" algn="just">
              <a:buFontTx/>
              <a:buNone/>
            </a:pPr>
            <a:r>
              <a:rPr lang="pl-PL" altLang="pl-PL" sz="1800"/>
              <a:t>1. Analiza akt w rozpatrywanej sprawie nie pozwala na zajęcie stanowiska, że cele postępowania karnego skarbowego nie będą mogły być zrealizowane. W rozpatrywanej sprawie wszczęcie postępowania karnego skarbowego nastąpiło w wyniku zawiadomienia skierowanego przez organ podatkowy na podstawie materiału zgromadzonego w toku kontroli podatkowej. </a:t>
            </a:r>
          </a:p>
          <a:p>
            <a:pPr marL="0" indent="0" algn="just">
              <a:buFontTx/>
              <a:buNone/>
            </a:pPr>
            <a:r>
              <a:rPr lang="pl-PL" altLang="pl-PL" sz="1800"/>
              <a:t>2. Organ podatkowy realizował w ten sposób obowiązek określony w art. 304 § 2 k.p.k., zgodnie, z którym instytucje państwowe i samorządowe, które w związku ze swą działalnością dowiedziały się o popełnieniu przestępstwa ściganego z urzędu, są obowiązane niezwłocznie zawiadomić o tym prokuratora lub Policję oraz przedsięwziąć niezbędne czynności do czasu przybycia organu powołanego do ścigania przestępstw lub do czasu wydania przez ten organ stosownego zarządzenia, aby nie dopuścić do zatarcia śladów i dowodów przestępstwa.</a:t>
            </a:r>
          </a:p>
        </p:txBody>
      </p:sp>
      <p:pic>
        <p:nvPicPr>
          <p:cNvPr id="26627" name="Obraz 1">
            <a:extLst>
              <a:ext uri="{FF2B5EF4-FFF2-40B4-BE49-F238E27FC236}">
                <a16:creationId xmlns:a16="http://schemas.microsoft.com/office/drawing/2014/main" id="{8A17E5C5-FE59-455E-80E3-A5696219930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4064F8D7-0DE4-4CB8-AC7A-3CC70D69BC76}"/>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 orzeczenia NSA po uchwale I FPS 1/21</a:t>
            </a:r>
          </a:p>
          <a:p>
            <a:pPr marL="0" indent="0">
              <a:buFontTx/>
              <a:buNone/>
            </a:pPr>
            <a:endParaRPr lang="pl-PL" altLang="pl-PL" sz="1800" b="1">
              <a:solidFill>
                <a:srgbClr val="C00000"/>
              </a:solidFill>
            </a:endParaRPr>
          </a:p>
          <a:p>
            <a:pPr marL="0" indent="0">
              <a:buFontTx/>
              <a:buNone/>
            </a:pPr>
            <a:r>
              <a:rPr lang="pl-PL" altLang="pl-PL" sz="1900" b="1">
                <a:solidFill>
                  <a:srgbClr val="C00000"/>
                </a:solidFill>
              </a:rPr>
              <a:t>Wyroki NSA z: 26 kwietnia 2022 r.,  I FSK 726/18 i 27 września 2022 r.,  I FSK 923/20</a:t>
            </a:r>
            <a:r>
              <a:rPr lang="pl-PL" altLang="pl-PL" sz="1800" b="1">
                <a:solidFill>
                  <a:srgbClr val="C00000"/>
                </a:solidFill>
              </a:rPr>
              <a:t> </a:t>
            </a:r>
            <a:endParaRPr lang="pl-PL" altLang="pl-PL" sz="1800">
              <a:solidFill>
                <a:srgbClr val="C00000"/>
              </a:solidFill>
            </a:endParaRPr>
          </a:p>
          <a:p>
            <a:pPr marL="0" indent="0" algn="just">
              <a:buFontTx/>
              <a:buNone/>
            </a:pPr>
            <a:r>
              <a:rPr lang="pl-PL" altLang="pl-PL" sz="1800" b="1"/>
              <a:t>1</a:t>
            </a:r>
            <a:r>
              <a:rPr lang="pl-PL" altLang="pl-PL" sz="1800">
                <a:solidFill>
                  <a:srgbClr val="C00000"/>
                </a:solidFill>
              </a:rPr>
              <a:t>.</a:t>
            </a:r>
            <a:r>
              <a:rPr lang="pl-PL" altLang="pl-PL" sz="1800" b="1"/>
              <a:t>Nadużycie prawa przez organ podatkowy w kontekście zastosowania art. 70 § 6 pkt 1 O.p., wyraża się wszczęciem postępowania w sprawie karnej skarbowej (niezależnie od daty tego wszczęcia), motywowanym nie względami prawa karnego skarbowego, ale chęcią doprowadzenia do zawieszenia biegu terminu przedawnienia zobowiązania podatkowego na podstawie tej normy.</a:t>
            </a:r>
            <a:r>
              <a:rPr lang="pl-PL" altLang="pl-PL" sz="1800"/>
              <a:t> </a:t>
            </a:r>
          </a:p>
          <a:p>
            <a:pPr marL="0" indent="0" algn="just">
              <a:buFontTx/>
              <a:buNone/>
            </a:pPr>
            <a:r>
              <a:rPr lang="pl-PL" altLang="pl-PL" sz="1800" b="1"/>
              <a:t>2.</a:t>
            </a:r>
            <a:r>
              <a:rPr lang="pl-PL" altLang="pl-PL" sz="1800"/>
              <a:t> Właśnie w celu zapobiegania takiemu nadużyciu prawa sądy administracyjne są władne analizować karnoprawne przesłanki inicjowania postępowania prowadzonego na podstawie przepisów K.k.s. po to, aby ocenić, czy działanie to nie zostało podjęte jedynie dla uzyskania efektu w płaszczyźnie prawa podatkowego, tzn. dla oddziaływania na bieg terminu przedawnienia skonkretyzowanej powinności podatkowej. </a:t>
            </a:r>
          </a:p>
        </p:txBody>
      </p:sp>
      <p:pic>
        <p:nvPicPr>
          <p:cNvPr id="27651" name="Obraz 1">
            <a:extLst>
              <a:ext uri="{FF2B5EF4-FFF2-40B4-BE49-F238E27FC236}">
                <a16:creationId xmlns:a16="http://schemas.microsoft.com/office/drawing/2014/main" id="{97E53617-0650-4887-A1ED-8D6A8C0BCD6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E39E2664-4A28-4DD0-891C-D7445225658B}"/>
              </a:ext>
            </a:extLst>
          </p:cNvPr>
          <p:cNvSpPr>
            <a:spLocks noGrp="1" noChangeArrowheads="1"/>
          </p:cNvSpPr>
          <p:nvPr>
            <p:ph type="body" idx="1"/>
          </p:nvPr>
        </p:nvSpPr>
        <p:spPr>
          <a:xfrm>
            <a:off x="457200" y="1600200"/>
            <a:ext cx="8229600" cy="4924425"/>
          </a:xfrm>
        </p:spPr>
        <p:txBody>
          <a:bodyPr/>
          <a:lstStyle/>
          <a:p>
            <a:pPr marL="0" indent="0" algn="just">
              <a:buFontTx/>
              <a:buNone/>
              <a:defRPr/>
            </a:pPr>
            <a:r>
              <a:rPr lang="pl-PL" altLang="pl-PL" sz="1800" b="1" dirty="0"/>
              <a:t>PRZEDAWNIENIE KKS  - orzeczenia NSA po uchwale I FPS 1/21</a:t>
            </a:r>
          </a:p>
          <a:p>
            <a:pPr marL="0" indent="0" algn="just">
              <a:buFontTx/>
              <a:buNone/>
              <a:defRPr/>
            </a:pPr>
            <a:endParaRPr lang="pl-PL" altLang="pl-PL" sz="1800" b="1" dirty="0">
              <a:solidFill>
                <a:srgbClr val="C00000"/>
              </a:solidFill>
            </a:endParaRPr>
          </a:p>
          <a:p>
            <a:pPr marL="0" indent="0" algn="just">
              <a:buFontTx/>
              <a:buNone/>
              <a:defRPr/>
            </a:pPr>
            <a:r>
              <a:rPr lang="pl-PL" altLang="pl-PL" sz="2000" b="1" dirty="0">
                <a:solidFill>
                  <a:srgbClr val="C00000"/>
                </a:solidFill>
              </a:rPr>
              <a:t>PODSUMOWANIE:</a:t>
            </a:r>
          </a:p>
          <a:p>
            <a:pPr algn="just">
              <a:buFontTx/>
              <a:buAutoNum type="arabicPeriod"/>
              <a:defRPr/>
            </a:pPr>
            <a:r>
              <a:rPr lang="pl-PL" altLang="pl-PL" sz="1800" b="1" dirty="0"/>
              <a:t>Uchwała NSA 24 maja 2021r., I FPS 1/21 – wskazanie przesłanek, </a:t>
            </a:r>
            <a:r>
              <a:rPr lang="pl-PL" altLang="pl-PL" sz="1800" dirty="0"/>
              <a:t>które powinny być spełnione, aby z mocy prawa wystąpił skutek w postaci nierozpoczęcia lub zawieszenia biegu terminu przedawnienia;</a:t>
            </a:r>
            <a:r>
              <a:rPr lang="pl-PL" altLang="pl-PL" sz="1800" b="1" dirty="0"/>
              <a:t> </a:t>
            </a:r>
          </a:p>
          <a:p>
            <a:pPr algn="just">
              <a:buFontTx/>
              <a:buAutoNum type="arabicPeriod"/>
              <a:defRPr/>
            </a:pPr>
            <a:r>
              <a:rPr lang="pl-PL" sz="1800" b="1" dirty="0"/>
              <a:t>kognicja sądów administracyjnych nie obejmuje badania w aspekcie zgodności z prawem czynności podjętych w ramach postępowania karnoskarbowego;</a:t>
            </a:r>
          </a:p>
          <a:p>
            <a:pPr algn="just">
              <a:buFontTx/>
              <a:buAutoNum type="arabicPeriod"/>
              <a:defRPr/>
            </a:pPr>
            <a:r>
              <a:rPr lang="pl-PL" sz="1800" b="1" dirty="0"/>
              <a:t>w ramach zakreślonych przez art. 134 § 1 </a:t>
            </a:r>
            <a:r>
              <a:rPr lang="pl-PL" sz="1800" b="1" dirty="0" err="1"/>
              <a:t>p.p.s.a</a:t>
            </a:r>
            <a:r>
              <a:rPr lang="pl-PL" sz="1800" b="1" dirty="0"/>
              <a:t>. sąd administracyjny ma obowiązek badać czy proceduralna czynność wszczęcia postępowania karnego skarbowego w sprawie o przestępstwo skarbowe lub wykroczenie skarbowe nie została wykorzystana tylko w celu nierozpoczęcia lub zawieszenia biegu terminu przedawnienia;</a:t>
            </a:r>
            <a:endParaRPr lang="pl-PL" sz="1800" dirty="0"/>
          </a:p>
          <a:p>
            <a:pPr algn="just">
              <a:buFontTx/>
              <a:buAutoNum type="arabicPeriod"/>
              <a:defRPr/>
            </a:pPr>
            <a:endParaRPr lang="pl-PL" sz="1800" b="1" dirty="0"/>
          </a:p>
          <a:p>
            <a:pPr marL="0" indent="0" algn="just">
              <a:buFontTx/>
              <a:buNone/>
              <a:defRPr/>
            </a:pPr>
            <a:r>
              <a:rPr lang="pl-PL" sz="1800" dirty="0"/>
              <a:t>	</a:t>
            </a:r>
            <a:endParaRPr lang="pl-PL" altLang="pl-PL" sz="1800" dirty="0"/>
          </a:p>
        </p:txBody>
      </p:sp>
      <p:pic>
        <p:nvPicPr>
          <p:cNvPr id="28675" name="Obraz 1">
            <a:extLst>
              <a:ext uri="{FF2B5EF4-FFF2-40B4-BE49-F238E27FC236}">
                <a16:creationId xmlns:a16="http://schemas.microsoft.com/office/drawing/2014/main" id="{2F00D2D8-0B1A-4AD2-B3E2-8D61BA3FB8B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5781A19A-DD66-4F4C-A7EE-83EBD737CE71}"/>
              </a:ext>
            </a:extLst>
          </p:cNvPr>
          <p:cNvSpPr>
            <a:spLocks noGrp="1" noChangeArrowheads="1"/>
          </p:cNvSpPr>
          <p:nvPr>
            <p:ph type="body" idx="1"/>
          </p:nvPr>
        </p:nvSpPr>
        <p:spPr>
          <a:xfrm>
            <a:off x="395288" y="1484313"/>
            <a:ext cx="8445500" cy="5068887"/>
          </a:xfrm>
        </p:spPr>
        <p:txBody>
          <a:bodyPr/>
          <a:lstStyle/>
          <a:p>
            <a:pPr marL="0" indent="0" algn="just">
              <a:buFontTx/>
              <a:buNone/>
            </a:pPr>
            <a:r>
              <a:rPr lang="pl-PL" altLang="pl-PL" sz="1800" b="1"/>
              <a:t>PRZEDAWNIENIE KKS  - orzeczenia NSA po uchwale I FPS 1/21</a:t>
            </a:r>
          </a:p>
          <a:p>
            <a:pPr marL="0" indent="0" algn="just">
              <a:buFontTx/>
              <a:buNone/>
            </a:pPr>
            <a:endParaRPr lang="pl-PL" altLang="pl-PL" sz="1800" b="1">
              <a:solidFill>
                <a:srgbClr val="C00000"/>
              </a:solidFill>
            </a:endParaRPr>
          </a:p>
          <a:p>
            <a:pPr marL="0" indent="0" algn="just">
              <a:buFontTx/>
              <a:buNone/>
            </a:pPr>
            <a:r>
              <a:rPr lang="pl-PL" altLang="pl-PL" sz="1800" b="1">
                <a:solidFill>
                  <a:srgbClr val="C00000"/>
                </a:solidFill>
              </a:rPr>
              <a:t>PODSUMOWANIE:</a:t>
            </a:r>
          </a:p>
          <a:p>
            <a:pPr marL="0" indent="0" algn="just">
              <a:buFontTx/>
              <a:buNone/>
            </a:pPr>
            <a:r>
              <a:rPr lang="pl-PL" altLang="pl-PL" sz="1800" b="1"/>
              <a:t>4.</a:t>
            </a:r>
            <a:r>
              <a:rPr lang="pl-PL" altLang="pl-PL" sz="1800"/>
              <a:t> </a:t>
            </a:r>
            <a:r>
              <a:rPr lang="pl-PL" altLang="pl-PL" sz="1800" b="1"/>
              <a:t>nadużycie prawa przez organ podatkowy w kontekście zastosowania art. 70 § 6 pkt 1 O.p., wyraża się wszczęciem postępowania w sprawie karnej skarbowej (niezależnie od daty tego wszczęcia), motywowanym nie względami prawa karnego skarbowego, ale chęcią doprowadzenia do zawieszenia biegu terminu przedawnienia zobowiązania podatkowego na podstawie tej normy;</a:t>
            </a:r>
          </a:p>
          <a:p>
            <a:pPr marL="0" indent="0" algn="just">
              <a:buFontTx/>
              <a:buNone/>
            </a:pPr>
            <a:r>
              <a:rPr lang="pl-PL" altLang="pl-PL" sz="1800" b="1"/>
              <a:t>5. to, czy postępowanie karne skarbowe przeszło z fazy in rem do fazy ad personam i czy organ dochodzeniowy podjął czynności procesowe z udziałem strony nie usprawiedliwia nadużycia prawa w kontekście zastosowania art. 70 § 6 pkt 1 o.p.;  </a:t>
            </a:r>
          </a:p>
          <a:p>
            <a:pPr marL="0" indent="0" algn="just">
              <a:buFontTx/>
              <a:buNone/>
            </a:pPr>
            <a:r>
              <a:rPr lang="pl-PL" altLang="pl-PL" sz="1800" b="1"/>
              <a:t>6. znaczenie dla oceny sądu sposobu wyjaśnienia przez organ podatkowy wydający decyzję przyczyny zawieszenia biegu terminu przedawnienia oraz  potwierdzenie powołanej argumentacji w przedstawionym materiale dowodowym.</a:t>
            </a:r>
            <a:endParaRPr lang="pl-PL" altLang="pl-PL" sz="1800"/>
          </a:p>
          <a:p>
            <a:pPr marL="0" indent="0" algn="just">
              <a:buFontTx/>
              <a:buNone/>
            </a:pPr>
            <a:endParaRPr lang="pl-PL" altLang="pl-PL" sz="1800" b="1"/>
          </a:p>
        </p:txBody>
      </p:sp>
      <p:pic>
        <p:nvPicPr>
          <p:cNvPr id="29699" name="Obraz 1">
            <a:extLst>
              <a:ext uri="{FF2B5EF4-FFF2-40B4-BE49-F238E27FC236}">
                <a16:creationId xmlns:a16="http://schemas.microsoft.com/office/drawing/2014/main" id="{DAD1669D-2BE8-43BC-B028-228EA21596C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4E8CE97A-BD48-4AA1-8003-DD582392DCFB}"/>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 ZAWIESZENIE BIEGU TERMINU Z UWAGI NA STAN EPIDEMII COVID -19</a:t>
            </a:r>
          </a:p>
          <a:p>
            <a:pPr marL="0" indent="0" algn="just">
              <a:buFontTx/>
              <a:buNone/>
            </a:pPr>
            <a:endParaRPr lang="pl-PL" altLang="pl-PL" sz="1800" b="1">
              <a:solidFill>
                <a:srgbClr val="C00000"/>
              </a:solidFill>
            </a:endParaRPr>
          </a:p>
          <a:p>
            <a:pPr marL="0" indent="0" algn="just">
              <a:buFontTx/>
              <a:buNone/>
            </a:pPr>
            <a:r>
              <a:rPr lang="pl-PL" altLang="pl-PL" sz="2000" b="1">
                <a:solidFill>
                  <a:srgbClr val="C00000"/>
                </a:solidFill>
              </a:rPr>
              <a:t>Postanowienie NSA – z 11.10.2022 r., I FSK 2545/21</a:t>
            </a:r>
          </a:p>
          <a:p>
            <a:pPr marL="0" indent="0" algn="just">
              <a:buFontTx/>
              <a:buNone/>
            </a:pPr>
            <a:r>
              <a:rPr lang="pl-PL" altLang="pl-PL" sz="1600"/>
              <a:t>1.Czy art. 15 zzr ust. 1 ustawy z dnia 2 marca 2020 r. o szczególnych rozwiązaniach związanych z zapobieganiem, przeciwdziałaniem i zwalczaniem COVID-19, innych chorób zakaźnych oraz wywołanych nimi sytuacji kryzysowych (Dz. U. poz. 374, ze zm.) w brzmieniu nadanym ustawą z dnia 31 marca 2020 r. o zmianie ustawy o szczególnych rozwiązaniach związanych z zapobieganiem, przeciwdziałaniem i zwalczaniem COVID-19, innych chorób zakaźnych oraz wywołanych nimi sytuacji kryzysowych oraz niektórych innych ustaw (Dz. U. poz. 568, ze zm.) dotyczy również wstrzymania rozpoczęcia i zawieszenia biegu terminów przewidzianych przepisami prawa podatkowego?   </a:t>
            </a:r>
          </a:p>
          <a:p>
            <a:pPr marL="0" indent="0" algn="just">
              <a:buFontTx/>
              <a:buNone/>
            </a:pPr>
            <a:r>
              <a:rPr lang="pl-PL" altLang="pl-PL" sz="1600"/>
              <a:t>2. W przypadku pozytywnej odpowiedzi dotyczącej zagadnienia pierwszego, czy art. 15 zzr ust. 1 wyżej wymienionej ustawy z dnia 2 marca 2020 r. powinien być interpretowany w ten sposób, że z uwagi na wynikający z art. 2 Konstytucji RP ochronny charakter wskazanych w nim terminów, wstrzymanie rozpoczęcia i zawieszenia biegu tych terminów może mieć miejsce jedynie na korzyść podatników?</a:t>
            </a:r>
          </a:p>
          <a:p>
            <a:pPr marL="0" indent="0" algn="just">
              <a:buFontTx/>
              <a:buNone/>
            </a:pPr>
            <a:endParaRPr lang="pl-PL" altLang="pl-PL" sz="1800">
              <a:solidFill>
                <a:srgbClr val="C00000"/>
              </a:solidFill>
            </a:endParaRPr>
          </a:p>
          <a:p>
            <a:pPr marL="0" indent="0" algn="just">
              <a:buFontTx/>
              <a:buNone/>
            </a:pPr>
            <a:endParaRPr lang="pl-PL" altLang="pl-PL" sz="1800" b="1"/>
          </a:p>
          <a:p>
            <a:pPr marL="0" indent="0" algn="just">
              <a:buFontTx/>
              <a:buNone/>
            </a:pPr>
            <a:endParaRPr lang="pl-PL" altLang="pl-PL" sz="1800"/>
          </a:p>
          <a:p>
            <a:pPr marL="0" indent="0" algn="just">
              <a:buFontTx/>
              <a:buNone/>
            </a:pPr>
            <a:endParaRPr lang="pl-PL" altLang="pl-PL" sz="1800"/>
          </a:p>
        </p:txBody>
      </p:sp>
      <p:pic>
        <p:nvPicPr>
          <p:cNvPr id="30723" name="Obraz 1">
            <a:extLst>
              <a:ext uri="{FF2B5EF4-FFF2-40B4-BE49-F238E27FC236}">
                <a16:creationId xmlns:a16="http://schemas.microsoft.com/office/drawing/2014/main" id="{94E2C77F-8CBB-4DD6-A839-329A7E6FB17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CE8FE73C-A2CC-4924-B0B0-1DF0C54C11F9}"/>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 ZAWIESZENIE BIEGU TERMINU Z UWAGI NA STAN EPIDEMII COVID -19</a:t>
            </a:r>
          </a:p>
          <a:p>
            <a:pPr marL="0" indent="0" algn="just">
              <a:buFontTx/>
              <a:buNone/>
            </a:pPr>
            <a:endParaRPr lang="pl-PL" altLang="pl-PL" sz="2000" b="1">
              <a:solidFill>
                <a:srgbClr val="C00000"/>
              </a:solidFill>
            </a:endParaRPr>
          </a:p>
          <a:p>
            <a:pPr marL="0" indent="0" algn="just">
              <a:buFontTx/>
              <a:buNone/>
            </a:pPr>
            <a:r>
              <a:rPr lang="pl-PL" altLang="pl-PL" sz="2000" b="1">
                <a:solidFill>
                  <a:srgbClr val="C00000"/>
                </a:solidFill>
              </a:rPr>
              <a:t>Postanowienie NSA – z 11.10.2022 r., I FSK 2545/21</a:t>
            </a:r>
          </a:p>
          <a:p>
            <a:pPr marL="0" indent="0" algn="just">
              <a:buFontTx/>
              <a:buNone/>
            </a:pPr>
            <a:r>
              <a:rPr lang="pl-PL" altLang="pl-PL" sz="1600" b="1"/>
              <a:t>Ocena sądu pierwszej instancji:</a:t>
            </a:r>
            <a:endParaRPr lang="pl-PL" altLang="pl-PL" sz="1600"/>
          </a:p>
          <a:p>
            <a:pPr marL="0" indent="0" algn="just">
              <a:buFontTx/>
              <a:buNone/>
            </a:pPr>
            <a:r>
              <a:rPr lang="pl-PL" altLang="pl-PL" sz="1600" b="1"/>
              <a:t>1. Podstawowa rozbieżność w ocenie stanu prawnego pomiędzy skarżącym a organem podatkowym dotyczy wykładni sformułowania „bieg przewidzianych przepisami prawa administracyjnego terminów” użytego w art. 15zzr ust. 1 pkt 3 uCOVID-19 </a:t>
            </a:r>
            <a:r>
              <a:rPr lang="pl-PL" altLang="pl-PL" sz="1600"/>
              <a:t>w brzmieniu obowiązującym w okresie od 31 marca do 23 maja 2020r.,</a:t>
            </a:r>
          </a:p>
          <a:p>
            <a:pPr marL="0" indent="0" algn="just">
              <a:buFontTx/>
              <a:buNone/>
            </a:pPr>
            <a:r>
              <a:rPr lang="pl-PL" altLang="pl-PL" sz="1600" b="1"/>
              <a:t>2. </a:t>
            </a:r>
            <a:r>
              <a:rPr lang="pl-PL" altLang="pl-PL" sz="1600"/>
              <a:t>Sąd pierwszej instancji przyjął, odwołując się do wykładni funkcjonalnej, celowościowej, systemowej zewnętrznej oraz historycznej, że </a:t>
            </a:r>
            <a:r>
              <a:rPr lang="pl-PL" altLang="pl-PL" sz="1600" b="1"/>
              <a:t>prawo podatkowe jest częścią prawa administracyjnego i tym samym  sporne sformułowanie odnosi się również do prawa podatkowego.</a:t>
            </a:r>
            <a:r>
              <a:rPr lang="pl-PL" altLang="pl-PL" sz="1600"/>
              <a:t> W konsekwencji  zawieszenie terminu biegu przedawnienia, o którym mowa była mowa w art. 15zzr ust. 1 pkt 3 uCOVID-19 w brzmieniu obowiązującym </a:t>
            </a:r>
            <a:r>
              <a:rPr lang="pl-PL" altLang="pl-PL" sz="1600" b="1"/>
              <a:t>w okresie od 31 marca do 23 maja 2020r.,</a:t>
            </a:r>
            <a:r>
              <a:rPr lang="pl-PL" altLang="pl-PL" sz="1600"/>
              <a:t> odnosiło się także do terminu przedawnienia zobowiązań podatkowych. </a:t>
            </a:r>
          </a:p>
          <a:p>
            <a:pPr marL="0" indent="0" algn="just">
              <a:buFontTx/>
              <a:buNone/>
            </a:pPr>
            <a:endParaRPr lang="pl-PL" altLang="pl-PL" sz="1600"/>
          </a:p>
          <a:p>
            <a:pPr marL="0" indent="0">
              <a:buFontTx/>
              <a:buNone/>
            </a:pPr>
            <a:endParaRPr lang="pl-PL" altLang="pl-PL" sz="1600"/>
          </a:p>
        </p:txBody>
      </p:sp>
      <p:pic>
        <p:nvPicPr>
          <p:cNvPr id="31747" name="Obraz 1">
            <a:extLst>
              <a:ext uri="{FF2B5EF4-FFF2-40B4-BE49-F238E27FC236}">
                <a16:creationId xmlns:a16="http://schemas.microsoft.com/office/drawing/2014/main" id="{DA2B97A5-1555-4049-AACC-9FC0FCC34DE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C45A370B-77DE-45F0-87FD-8112AF576F33}"/>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 ZAWIESZENIE BIEGU TERMINU Z UWAGI NA STAN EPIDEMII COVID -19</a:t>
            </a:r>
          </a:p>
          <a:p>
            <a:pPr marL="0" indent="0" algn="just">
              <a:buFontTx/>
              <a:buNone/>
            </a:pPr>
            <a:endParaRPr lang="pl-PL" altLang="pl-PL" sz="2000" b="1">
              <a:solidFill>
                <a:srgbClr val="C00000"/>
              </a:solidFill>
            </a:endParaRPr>
          </a:p>
          <a:p>
            <a:pPr marL="0" indent="0" algn="just">
              <a:buFontTx/>
              <a:buNone/>
            </a:pPr>
            <a:r>
              <a:rPr lang="pl-PL" altLang="pl-PL" sz="2000" b="1">
                <a:solidFill>
                  <a:srgbClr val="C00000"/>
                </a:solidFill>
              </a:rPr>
              <a:t>Postanowienie NSA – z 11.10.2022 r., I FSK 2545/21</a:t>
            </a:r>
          </a:p>
          <a:p>
            <a:pPr marL="0" indent="0" algn="just">
              <a:buFontTx/>
              <a:buNone/>
            </a:pPr>
            <a:r>
              <a:rPr lang="pl-PL" altLang="pl-PL" sz="1600" b="1"/>
              <a:t>Skarga kasacyjna strony:</a:t>
            </a:r>
          </a:p>
          <a:p>
            <a:pPr marL="0" indent="0" algn="just">
              <a:buFontTx/>
              <a:buNone/>
            </a:pPr>
            <a:r>
              <a:rPr lang="pl-PL" altLang="pl-PL" sz="1600" b="1"/>
              <a:t>Zarzut błędnej wykładni art. 15 zzr ust. 1 pkt 3 uCOVID-19 </a:t>
            </a:r>
            <a:r>
              <a:rPr lang="pl-PL" altLang="pl-PL" sz="1600"/>
              <a:t>i przyjęcie przez organ podatkowy oraz Wojewódzki Sąd Administracyjny, że dyspozycja art. 15 zzr ust. 1, </a:t>
            </a:r>
            <a:r>
              <a:rPr lang="pl-PL" altLang="pl-PL" sz="1600" b="1"/>
              <a:t>posługując się zwrotem przepisy prawa administracyjnego ma zastosowanie również do kwestii przedawnienia zobowiązań podatkowych, uregulowanych w o.p., co w konsekwencji doprowadziło do przyjęcia, że w okresie obowiązywania stanu zagrożenia epidemicznego albo stanu epidemii ogłoszonego z powodu COVID-19 bieg terminów przedawnienia nie rozpoczyna się, a rozpoczęty ulega zawieszeniu na ten okres (w okolicznościach niniejszej sprawy na okres od 31 marca do 23 maja 2020 r.) </a:t>
            </a:r>
            <a:endParaRPr lang="pl-PL" altLang="pl-PL" sz="1600"/>
          </a:p>
          <a:p>
            <a:pPr marL="0" indent="0" algn="just">
              <a:buFontTx/>
              <a:buNone/>
            </a:pPr>
            <a:endParaRPr lang="pl-PL" altLang="pl-PL" sz="1600"/>
          </a:p>
        </p:txBody>
      </p:sp>
      <p:pic>
        <p:nvPicPr>
          <p:cNvPr id="32771" name="Obraz 1">
            <a:extLst>
              <a:ext uri="{FF2B5EF4-FFF2-40B4-BE49-F238E27FC236}">
                <a16:creationId xmlns:a16="http://schemas.microsoft.com/office/drawing/2014/main" id="{86B6C306-8B66-49EC-936A-EB5710CD854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6F23E2F4-0D8B-45E1-A1D7-3522982C4229}"/>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2000" b="1"/>
              <a:t>                         IZBA FINANSOWA NSA W LICZBACH</a:t>
            </a:r>
          </a:p>
          <a:p>
            <a:pPr marL="0" indent="0" algn="just">
              <a:buFontTx/>
              <a:buNone/>
            </a:pPr>
            <a:endParaRPr lang="pl-PL" altLang="pl-PL" sz="2000" b="1"/>
          </a:p>
          <a:p>
            <a:pPr marL="0" indent="0" algn="just">
              <a:buFontTx/>
              <a:buNone/>
            </a:pPr>
            <a:r>
              <a:rPr lang="pl-PL" altLang="pl-PL" sz="1800" b="1"/>
              <a:t>Wpływ spraw do Izby:</a:t>
            </a:r>
            <a:r>
              <a:rPr lang="pl-PL" altLang="pl-PL" sz="1800" b="1" i="1"/>
              <a:t> </a:t>
            </a:r>
            <a:r>
              <a:rPr lang="pl-PL" altLang="pl-PL" sz="1800" i="1"/>
              <a:t> </a:t>
            </a:r>
            <a:r>
              <a:rPr lang="pl-PL" altLang="pl-PL" sz="1800"/>
              <a:t>W 2022 r. do Izby Finansowej wpłynęło </a:t>
            </a:r>
            <a:r>
              <a:rPr lang="pl-PL" altLang="pl-PL" sz="1800" b="1"/>
              <a:t>5239 skarg kasacyjnych</a:t>
            </a:r>
            <a:r>
              <a:rPr lang="pl-PL" altLang="pl-PL" sz="1800"/>
              <a:t> oraz 1152 zażalenia.</a:t>
            </a:r>
          </a:p>
          <a:p>
            <a:pPr marL="0" indent="0">
              <a:buFontTx/>
              <a:buNone/>
            </a:pPr>
            <a:endParaRPr lang="pl-PL" altLang="pl-PL" sz="1800" b="1"/>
          </a:p>
          <a:p>
            <a:pPr marL="0" indent="0" algn="just">
              <a:buFontTx/>
              <a:buNone/>
            </a:pPr>
            <a:r>
              <a:rPr lang="pl-PL" altLang="pl-PL" sz="1800" b="1"/>
              <a:t>Dla porównania : 2021r. – 6079; 2020r. – 4803; 2019r. - 5650; 2018r.  - 6314; 2017r. – 6065; 2016r. – 5803; 2015r. – 5988. W stosunku do rekordowego 2018r. wpływ 2022r. stanowił 82,97%, do roku poprzedniego 86,18%. </a:t>
            </a:r>
            <a:endParaRPr lang="pl-PL" altLang="pl-PL" sz="1800"/>
          </a:p>
          <a:p>
            <a:pPr marL="0" indent="0">
              <a:buFontTx/>
              <a:buNone/>
            </a:pPr>
            <a:endParaRPr lang="pl-PL" altLang="pl-PL" sz="1800" b="1"/>
          </a:p>
          <a:p>
            <a:pPr marL="0" indent="0" algn="just">
              <a:buFontTx/>
              <a:buNone/>
            </a:pPr>
            <a:r>
              <a:rPr lang="pl-PL" altLang="pl-PL" sz="1800" b="1"/>
              <a:t>Ilość załatwionych spraw: w Izbie Finansowej rozstrzygnięto 6067 (do wpływu skarg kasacyjnych stanowi to 115,8%) skarg kasacyjnych, w tym 2165 – 35,68% spraw na rozprawie oraz 3822 sprawy na posiedzeniu niejawnym.</a:t>
            </a:r>
            <a:endParaRPr lang="pl-PL" altLang="pl-PL" sz="1800"/>
          </a:p>
          <a:p>
            <a:pPr marL="0" indent="0" algn="just">
              <a:buFontTx/>
              <a:buNone/>
            </a:pPr>
            <a:endParaRPr lang="pl-PL" altLang="pl-PL" sz="1600" b="1"/>
          </a:p>
        </p:txBody>
      </p:sp>
      <p:pic>
        <p:nvPicPr>
          <p:cNvPr id="6147" name="Obraz 1">
            <a:extLst>
              <a:ext uri="{FF2B5EF4-FFF2-40B4-BE49-F238E27FC236}">
                <a16:creationId xmlns:a16="http://schemas.microsoft.com/office/drawing/2014/main" id="{82EED2EF-DAD7-4381-82E5-F3EA33F3832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369B0986-D199-4542-A5A4-0312345FA5CF}"/>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 ZAWIESZENIE BIEGU TERMINU Z UWAGI NA STAN EPIDEMII COVID -19</a:t>
            </a:r>
          </a:p>
          <a:p>
            <a:pPr marL="0" indent="0" algn="just">
              <a:buFontTx/>
              <a:buNone/>
            </a:pPr>
            <a:endParaRPr lang="pl-PL" altLang="pl-PL" sz="2000" b="1">
              <a:solidFill>
                <a:srgbClr val="C00000"/>
              </a:solidFill>
            </a:endParaRPr>
          </a:p>
          <a:p>
            <a:pPr marL="0" indent="0" algn="just">
              <a:buFontTx/>
              <a:buNone/>
            </a:pPr>
            <a:r>
              <a:rPr lang="pl-PL" altLang="pl-PL" sz="2000" b="1">
                <a:solidFill>
                  <a:srgbClr val="C00000"/>
                </a:solidFill>
              </a:rPr>
              <a:t>Postanowienie NSA – z 11.10.2022 r., I FSK 2545/21</a:t>
            </a:r>
          </a:p>
          <a:p>
            <a:pPr marL="0" indent="0" algn="just">
              <a:buFontTx/>
              <a:buNone/>
            </a:pPr>
            <a:r>
              <a:rPr lang="pl-PL" altLang="pl-PL" sz="1600" b="1"/>
              <a:t>Ramy prawne:</a:t>
            </a:r>
          </a:p>
          <a:p>
            <a:pPr marL="0" indent="0" algn="just">
              <a:buFontTx/>
              <a:buNone/>
            </a:pPr>
            <a:r>
              <a:rPr lang="pl-PL" altLang="pl-PL" sz="1600" b="1"/>
              <a:t>art. 15 zzr ust. 1 uCOVID-19,  obowiązujący od 31 marca do 23 maja 2020 r.</a:t>
            </a:r>
            <a:r>
              <a:rPr lang="pl-PL" altLang="pl-PL" sz="1600"/>
              <a:t> stanowił, że:</a:t>
            </a:r>
          </a:p>
          <a:p>
            <a:pPr marL="0" indent="0" algn="just">
              <a:buFontTx/>
              <a:buNone/>
            </a:pPr>
            <a:r>
              <a:rPr lang="pl-PL" altLang="pl-PL" sz="1600" i="1"/>
              <a:t>„W okresie obowiązywania stanu zagrożenia epidemicznego albo stanu epidemii ogłoszonego z powodu COVID-19 bieg przewidzianych </a:t>
            </a:r>
            <a:r>
              <a:rPr lang="pl-PL" altLang="pl-PL" sz="1600" b="1" i="1"/>
              <a:t>przepisami prawa administracyjnego terminów:</a:t>
            </a:r>
            <a:endParaRPr lang="pl-PL" altLang="pl-PL" sz="1600" b="1"/>
          </a:p>
          <a:p>
            <a:pPr marL="0" indent="0" algn="just">
              <a:buFontTx/>
              <a:buNone/>
            </a:pPr>
            <a:r>
              <a:rPr lang="pl-PL" altLang="pl-PL" sz="1600" i="1"/>
              <a:t>1) od zachowania których uzależnione jest udzielenie ochrony prawnej przed sądem lub organem,</a:t>
            </a:r>
            <a:endParaRPr lang="pl-PL" altLang="pl-PL" sz="1600"/>
          </a:p>
          <a:p>
            <a:pPr marL="0" indent="0" algn="just">
              <a:buFontTx/>
              <a:buNone/>
            </a:pPr>
            <a:r>
              <a:rPr lang="pl-PL" altLang="pl-PL" sz="1600" i="1"/>
              <a:t>2) do dokonania przez stronę czynności kształtujących jej prawa i obowiązki,</a:t>
            </a:r>
            <a:endParaRPr lang="pl-PL" altLang="pl-PL" sz="1600"/>
          </a:p>
          <a:p>
            <a:pPr marL="0" indent="0" algn="just">
              <a:buFontTx/>
              <a:buNone/>
            </a:pPr>
            <a:r>
              <a:rPr lang="pl-PL" altLang="pl-PL" sz="1600" b="1" i="1"/>
              <a:t>3) przedawnienia,</a:t>
            </a:r>
            <a:endParaRPr lang="pl-PL" altLang="pl-PL" sz="1600"/>
          </a:p>
          <a:p>
            <a:pPr marL="0" indent="0">
              <a:buFontTx/>
              <a:buNone/>
            </a:pPr>
            <a:endParaRPr lang="pl-PL" altLang="pl-PL" sz="1800" b="1"/>
          </a:p>
          <a:p>
            <a:pPr marL="0" indent="0">
              <a:buFontTx/>
              <a:buNone/>
            </a:pPr>
            <a:endParaRPr lang="pl-PL" altLang="pl-PL" sz="1800"/>
          </a:p>
          <a:p>
            <a:pPr marL="0" indent="0">
              <a:buFontTx/>
              <a:buNone/>
            </a:pPr>
            <a:r>
              <a:rPr lang="pl-PL" altLang="pl-PL" sz="1800" b="1"/>
              <a:t> </a:t>
            </a:r>
            <a:endParaRPr lang="pl-PL" altLang="pl-PL" sz="1800"/>
          </a:p>
          <a:p>
            <a:pPr marL="0" indent="0" algn="just">
              <a:buFontTx/>
              <a:buNone/>
            </a:pPr>
            <a:endParaRPr lang="pl-PL" altLang="pl-PL" sz="1800"/>
          </a:p>
        </p:txBody>
      </p:sp>
      <p:pic>
        <p:nvPicPr>
          <p:cNvPr id="33795" name="Obraz 1">
            <a:extLst>
              <a:ext uri="{FF2B5EF4-FFF2-40B4-BE49-F238E27FC236}">
                <a16:creationId xmlns:a16="http://schemas.microsoft.com/office/drawing/2014/main" id="{BA19CD3C-AED7-4F83-A776-5E5AFBE29F8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3189D100-055E-4319-823E-BB157BAAFB94}"/>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 ZAWIESZENIE BIEGU TERMINU Z UWAGI NA STAN EPIDEMII COVID -19</a:t>
            </a:r>
          </a:p>
          <a:p>
            <a:pPr marL="0" indent="0" algn="just">
              <a:buFontTx/>
              <a:buNone/>
            </a:pPr>
            <a:r>
              <a:rPr lang="pl-PL" altLang="pl-PL" sz="2000" b="1">
                <a:solidFill>
                  <a:srgbClr val="C00000"/>
                </a:solidFill>
              </a:rPr>
              <a:t>Postanowienie NSA – z 11.10.2022 r., I FSK 2545/21</a:t>
            </a:r>
          </a:p>
          <a:p>
            <a:pPr marL="0" indent="0" algn="just">
              <a:buFontTx/>
              <a:buNone/>
            </a:pPr>
            <a:r>
              <a:rPr lang="pl-PL" altLang="pl-PL" sz="1600" b="1"/>
              <a:t>Wyrok NSA z 7 października 2021r., I GSK 471/21</a:t>
            </a:r>
          </a:p>
          <a:p>
            <a:pPr marL="0" indent="0" algn="just">
              <a:buFontTx/>
              <a:buNone/>
            </a:pPr>
            <a:r>
              <a:rPr lang="pl-PL" altLang="pl-PL" sz="1600"/>
              <a:t>Analiza treści art. 15 zzr ust. 1 ustawy z dnia 2 marca 2020 r. o szczególnych rozwiązaniach związanych z zapobieganiem, przeciwdziałaniem i zwalczaniem COVID-19, innych chorób zakaźnych oraz wywołanych nimi sytuacji kryzysowych (Dz.U. z 2020 r. poz. 374, ze zm., dalej: ustawa COVID-19) , a w szczególności wszystkich przypadków zawieszenia biegu terminów, wskazanych w pkt 1-2 i pkt 4-6, prowadzi do wniosku, że </a:t>
            </a:r>
            <a:r>
              <a:rPr lang="pl-PL" altLang="pl-PL" sz="1600" b="1"/>
              <a:t>zawieszenia te zostały wprowadzone z myślą o zabezpieczeniu interesów stron, a więc na ich korzyść. </a:t>
            </a:r>
            <a:r>
              <a:rPr lang="pl-PL" altLang="pl-PL" sz="1600"/>
              <a:t>Zatem celem tych regulacji jest ochrona podmiotów wchodzących w relacje z organami, w relacje o charakterze publicznoprawnym, w tym relacje materialnoprawne w zakresie terminów z tych stosunków wynikających. Skoro zatem ze względu na epidemię ochrona zdrowia obywateli jest priorytetem i w tym celu wprowadzane są różnego rodzaju ograniczenia i obostrzenia, a celem prawodawcy było ustanowienie regulacji zapewniających skuteczną ochronę, to nie można tych przepisów interpretować w sposób zawężający. </a:t>
            </a:r>
            <a:r>
              <a:rPr lang="pl-PL" altLang="pl-PL" sz="1600" b="1"/>
              <a:t>Winny one zatem znaleźć zastosowanie w zakresie terminów prawa materialnego, w tym terminów do składania deklaracji rozliczających należności z tytułu składek.                          </a:t>
            </a:r>
          </a:p>
          <a:p>
            <a:pPr marL="0" indent="0" algn="just">
              <a:buFontTx/>
              <a:buNone/>
            </a:pPr>
            <a:r>
              <a:rPr lang="pl-PL" altLang="pl-PL" sz="1600" b="1"/>
              <a:t>                                  </a:t>
            </a:r>
          </a:p>
        </p:txBody>
      </p:sp>
      <p:pic>
        <p:nvPicPr>
          <p:cNvPr id="34819" name="Obraz 1">
            <a:extLst>
              <a:ext uri="{FF2B5EF4-FFF2-40B4-BE49-F238E27FC236}">
                <a16:creationId xmlns:a16="http://schemas.microsoft.com/office/drawing/2014/main" id="{BD85C9AB-0CA4-499C-AC58-0D02E97BAC7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4B49208D-C8FD-49E7-A35D-9132C917997F}"/>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 ZAWIESZENIE BIEGU TERMINU Z UWAGI NA STAN EPIDEMII COVID -19</a:t>
            </a:r>
          </a:p>
          <a:p>
            <a:pPr marL="0" indent="0" algn="just">
              <a:buFontTx/>
              <a:buNone/>
            </a:pPr>
            <a:endParaRPr lang="pl-PL" altLang="pl-PL" sz="2000" b="1">
              <a:solidFill>
                <a:srgbClr val="C00000"/>
              </a:solidFill>
            </a:endParaRPr>
          </a:p>
          <a:p>
            <a:pPr marL="0" indent="0" algn="just">
              <a:buFontTx/>
              <a:buNone/>
            </a:pPr>
            <a:r>
              <a:rPr lang="pl-PL" altLang="pl-PL" sz="2000" b="1">
                <a:solidFill>
                  <a:srgbClr val="C00000"/>
                </a:solidFill>
              </a:rPr>
              <a:t>Postanowienie NSA – z 11.10.2022r., I FSK 2545/21</a:t>
            </a:r>
          </a:p>
          <a:p>
            <a:pPr marL="0" indent="0" algn="just">
              <a:buFontTx/>
              <a:buNone/>
            </a:pPr>
            <a:r>
              <a:rPr lang="pl-PL" altLang="pl-PL" sz="1800"/>
              <a:t> </a:t>
            </a:r>
          </a:p>
          <a:p>
            <a:pPr marL="0" indent="0" algn="just">
              <a:buFontTx/>
              <a:buNone/>
            </a:pPr>
            <a:r>
              <a:rPr lang="pl-PL" altLang="pl-PL" sz="1800"/>
              <a:t>                            </a:t>
            </a:r>
          </a:p>
          <a:p>
            <a:pPr marL="0" indent="0" algn="ctr">
              <a:buFontTx/>
              <a:buNone/>
            </a:pPr>
            <a:r>
              <a:rPr lang="pl-PL" altLang="pl-PL" sz="2400" b="1"/>
              <a:t>UCHWAŁA  NSA</a:t>
            </a:r>
          </a:p>
          <a:p>
            <a:pPr marL="0" indent="0" algn="ctr">
              <a:buFontTx/>
              <a:buNone/>
            </a:pPr>
            <a:r>
              <a:rPr lang="pl-PL" altLang="pl-PL" sz="2400" b="1"/>
              <a:t>I FPS 2/22 – Termin 27.03.2023r.</a:t>
            </a:r>
          </a:p>
          <a:p>
            <a:pPr marL="0" indent="0" algn="just">
              <a:buFontTx/>
              <a:buNone/>
            </a:pPr>
            <a:endParaRPr lang="pl-PL" altLang="pl-PL" sz="1800"/>
          </a:p>
        </p:txBody>
      </p:sp>
      <p:pic>
        <p:nvPicPr>
          <p:cNvPr id="35843" name="Obraz 1">
            <a:extLst>
              <a:ext uri="{FF2B5EF4-FFF2-40B4-BE49-F238E27FC236}">
                <a16:creationId xmlns:a16="http://schemas.microsoft.com/office/drawing/2014/main" id="{75E9493E-A87A-417C-A1F6-E4CEA9095F5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7A698655-7E43-467B-99EB-6F73677C1F88}"/>
              </a:ext>
            </a:extLst>
          </p:cNvPr>
          <p:cNvSpPr>
            <a:spLocks noGrp="1" noChangeArrowheads="1"/>
          </p:cNvSpPr>
          <p:nvPr>
            <p:ph type="body" idx="1"/>
          </p:nvPr>
        </p:nvSpPr>
        <p:spPr>
          <a:xfrm>
            <a:off x="457200" y="1600200"/>
            <a:ext cx="8229600" cy="4924425"/>
          </a:xfrm>
        </p:spPr>
        <p:txBody>
          <a:bodyPr/>
          <a:lstStyle/>
          <a:p>
            <a:pPr marL="0" indent="0" algn="ctr">
              <a:buFontTx/>
              <a:buNone/>
            </a:pPr>
            <a:endParaRPr lang="pl-PL" altLang="pl-PL" sz="2400"/>
          </a:p>
          <a:p>
            <a:pPr marL="0" indent="0" algn="ctr">
              <a:buFontTx/>
              <a:buNone/>
            </a:pPr>
            <a:endParaRPr lang="pl-PL" altLang="pl-PL" sz="2400"/>
          </a:p>
          <a:p>
            <a:pPr marL="0" indent="0" algn="ctr">
              <a:buFontTx/>
              <a:buNone/>
            </a:pPr>
            <a:r>
              <a:rPr lang="pl-PL" altLang="pl-PL" sz="4800">
                <a:solidFill>
                  <a:srgbClr val="C00000"/>
                </a:solidFill>
              </a:rPr>
              <a:t>Dziękuję za uwagę!</a:t>
            </a:r>
          </a:p>
        </p:txBody>
      </p:sp>
      <p:pic>
        <p:nvPicPr>
          <p:cNvPr id="36867" name="Obraz 1">
            <a:extLst>
              <a:ext uri="{FF2B5EF4-FFF2-40B4-BE49-F238E27FC236}">
                <a16:creationId xmlns:a16="http://schemas.microsoft.com/office/drawing/2014/main" id="{1A88617B-2585-4AAF-BCB1-3FB8085CF8C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ABBE470B-4B82-4962-B7C1-00A35CD98686}"/>
              </a:ext>
            </a:extLst>
          </p:cNvPr>
          <p:cNvSpPr>
            <a:spLocks noGrp="1" noChangeArrowheads="1"/>
          </p:cNvSpPr>
          <p:nvPr>
            <p:ph type="body" idx="1"/>
          </p:nvPr>
        </p:nvSpPr>
        <p:spPr>
          <a:xfrm>
            <a:off x="457200" y="1600200"/>
            <a:ext cx="8229600" cy="4924425"/>
          </a:xfrm>
        </p:spPr>
        <p:txBody>
          <a:bodyPr/>
          <a:lstStyle/>
          <a:p>
            <a:pPr marL="0" indent="0">
              <a:buFontTx/>
              <a:buNone/>
            </a:pPr>
            <a:r>
              <a:rPr lang="pl-PL" altLang="pl-PL" sz="1800" b="1"/>
              <a:t>KORONAWIRUS PRZED SĄDEM – OCHRONA PRAWNA W         POSTEPOWANIU GŁÓWNYM</a:t>
            </a:r>
            <a:endParaRPr lang="pl-PL" altLang="pl-PL" sz="1800"/>
          </a:p>
          <a:p>
            <a:pPr marL="0" indent="0" algn="just">
              <a:buFontTx/>
              <a:buNone/>
            </a:pPr>
            <a:endParaRPr lang="pl-PL" altLang="pl-PL" sz="1800"/>
          </a:p>
        </p:txBody>
      </p:sp>
      <p:pic>
        <p:nvPicPr>
          <p:cNvPr id="7171" name="Obraz 1">
            <a:extLst>
              <a:ext uri="{FF2B5EF4-FFF2-40B4-BE49-F238E27FC236}">
                <a16:creationId xmlns:a16="http://schemas.microsoft.com/office/drawing/2014/main" id="{903DD6FF-BE6C-49D7-97D5-B769B8B7BA0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ela 1">
            <a:extLst>
              <a:ext uri="{FF2B5EF4-FFF2-40B4-BE49-F238E27FC236}">
                <a16:creationId xmlns:a16="http://schemas.microsoft.com/office/drawing/2014/main" id="{7926CEF7-B6DD-4126-859B-CC48709B06CD}"/>
              </a:ext>
            </a:extLst>
          </p:cNvPr>
          <p:cNvGraphicFramePr>
            <a:graphicFrameLocks noGrp="1"/>
          </p:cNvGraphicFramePr>
          <p:nvPr/>
        </p:nvGraphicFramePr>
        <p:xfrm>
          <a:off x="684213" y="2349500"/>
          <a:ext cx="6764337" cy="3382963"/>
        </p:xfrm>
        <a:graphic>
          <a:graphicData uri="http://schemas.openxmlformats.org/drawingml/2006/table">
            <a:tbl>
              <a:tblPr firstRow="1" firstCol="1" bandRow="1" bandCol="1">
                <a:tableStyleId>{5C22544A-7EE6-4342-B048-85BDC9FD1C3A}</a:tableStyleId>
              </a:tblPr>
              <a:tblGrid>
                <a:gridCol w="842744">
                  <a:extLst>
                    <a:ext uri="{9D8B030D-6E8A-4147-A177-3AD203B41FA5}">
                      <a16:colId xmlns:a16="http://schemas.microsoft.com/office/drawing/2014/main" val="3203462007"/>
                    </a:ext>
                  </a:extLst>
                </a:gridCol>
                <a:gridCol w="1973616">
                  <a:extLst>
                    <a:ext uri="{9D8B030D-6E8A-4147-A177-3AD203B41FA5}">
                      <a16:colId xmlns:a16="http://schemas.microsoft.com/office/drawing/2014/main" val="1507537235"/>
                    </a:ext>
                  </a:extLst>
                </a:gridCol>
                <a:gridCol w="1973616">
                  <a:extLst>
                    <a:ext uri="{9D8B030D-6E8A-4147-A177-3AD203B41FA5}">
                      <a16:colId xmlns:a16="http://schemas.microsoft.com/office/drawing/2014/main" val="1343815548"/>
                    </a:ext>
                  </a:extLst>
                </a:gridCol>
                <a:gridCol w="1974362">
                  <a:extLst>
                    <a:ext uri="{9D8B030D-6E8A-4147-A177-3AD203B41FA5}">
                      <a16:colId xmlns:a16="http://schemas.microsoft.com/office/drawing/2014/main" val="3111773523"/>
                    </a:ext>
                  </a:extLst>
                </a:gridCol>
              </a:tblGrid>
              <a:tr h="1478636">
                <a:tc>
                  <a:txBody>
                    <a:bodyPr/>
                    <a:lstStyle/>
                    <a:p>
                      <a:pPr>
                        <a:lnSpc>
                          <a:spcPct val="107000"/>
                        </a:lnSpc>
                        <a:spcAft>
                          <a:spcPts val="0"/>
                        </a:spcAft>
                      </a:pPr>
                      <a:r>
                        <a:rPr lang="pl-PL" sz="1100">
                          <a:effectLst/>
                        </a:rPr>
                        <a:t> </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SK rozpoznane w NSA</a:t>
                      </a:r>
                    </a:p>
                    <a:p>
                      <a:pPr algn="ctr">
                        <a:lnSpc>
                          <a:spcPct val="107000"/>
                        </a:lnSpc>
                        <a:spcAft>
                          <a:spcPts val="0"/>
                        </a:spcAft>
                      </a:pPr>
                      <a:r>
                        <a:rPr lang="pl-PL" sz="1100">
                          <a:effectLst/>
                        </a:rPr>
                        <a:t>ogółem</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SK rozpoznane w NSA</a:t>
                      </a:r>
                    </a:p>
                    <a:p>
                      <a:pPr algn="ctr">
                        <a:lnSpc>
                          <a:spcPct val="107000"/>
                        </a:lnSpc>
                        <a:spcAft>
                          <a:spcPts val="0"/>
                        </a:spcAft>
                      </a:pPr>
                      <a:r>
                        <a:rPr lang="pl-PL" sz="1100">
                          <a:effectLst/>
                        </a:rPr>
                        <a:t>na rozprawie</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SK rozpoznane w NSA</a:t>
                      </a:r>
                    </a:p>
                    <a:p>
                      <a:pPr algn="ctr">
                        <a:lnSpc>
                          <a:spcPct val="107000"/>
                        </a:lnSpc>
                        <a:spcAft>
                          <a:spcPts val="0"/>
                        </a:spcAft>
                      </a:pPr>
                      <a:r>
                        <a:rPr lang="pl-PL" sz="1100">
                          <a:effectLst/>
                        </a:rPr>
                        <a:t>na posiedzeniu niejawnym</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extLst>
                  <a:ext uri="{0D108BD9-81ED-4DB2-BD59-A6C34878D82A}">
                    <a16:rowId xmlns:a16="http://schemas.microsoft.com/office/drawing/2014/main" val="3843170975"/>
                  </a:ext>
                </a:extLst>
              </a:tr>
              <a:tr h="476082">
                <a:tc>
                  <a:txBody>
                    <a:bodyPr/>
                    <a:lstStyle/>
                    <a:p>
                      <a:pPr>
                        <a:lnSpc>
                          <a:spcPct val="107000"/>
                        </a:lnSpc>
                        <a:spcAft>
                          <a:spcPts val="0"/>
                        </a:spcAft>
                      </a:pPr>
                      <a:r>
                        <a:rPr lang="pl-PL" sz="1100">
                          <a:effectLst/>
                        </a:rPr>
                        <a:t>2019</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16 425</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12 464</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 3 961</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extLst>
                  <a:ext uri="{0D108BD9-81ED-4DB2-BD59-A6C34878D82A}">
                    <a16:rowId xmlns:a16="http://schemas.microsoft.com/office/drawing/2014/main" val="2763597091"/>
                  </a:ext>
                </a:extLst>
              </a:tr>
              <a:tr h="476082">
                <a:tc>
                  <a:txBody>
                    <a:bodyPr/>
                    <a:lstStyle/>
                    <a:p>
                      <a:pPr>
                        <a:lnSpc>
                          <a:spcPct val="107000"/>
                        </a:lnSpc>
                        <a:spcAft>
                          <a:spcPts val="0"/>
                        </a:spcAft>
                      </a:pPr>
                      <a:r>
                        <a:rPr lang="pl-PL" sz="1100">
                          <a:effectLst/>
                        </a:rPr>
                        <a:t>2020</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12 645</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4 143</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 8 502</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extLst>
                  <a:ext uri="{0D108BD9-81ED-4DB2-BD59-A6C34878D82A}">
                    <a16:rowId xmlns:a16="http://schemas.microsoft.com/office/drawing/2014/main" val="3690290685"/>
                  </a:ext>
                </a:extLst>
              </a:tr>
              <a:tr h="476082">
                <a:tc>
                  <a:txBody>
                    <a:bodyPr/>
                    <a:lstStyle/>
                    <a:p>
                      <a:pPr>
                        <a:lnSpc>
                          <a:spcPct val="107000"/>
                        </a:lnSpc>
                        <a:spcAft>
                          <a:spcPts val="0"/>
                        </a:spcAft>
                      </a:pPr>
                      <a:r>
                        <a:rPr lang="pl-PL" sz="1100">
                          <a:effectLst/>
                        </a:rPr>
                        <a:t>2021</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12 960</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1 147</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a:effectLst/>
                        </a:rPr>
                        <a:t>11 813</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extLst>
                  <a:ext uri="{0D108BD9-81ED-4DB2-BD59-A6C34878D82A}">
                    <a16:rowId xmlns:a16="http://schemas.microsoft.com/office/drawing/2014/main" val="1468898810"/>
                  </a:ext>
                </a:extLst>
              </a:tr>
              <a:tr h="476082">
                <a:tc>
                  <a:txBody>
                    <a:bodyPr/>
                    <a:lstStyle/>
                    <a:p>
                      <a:pPr>
                        <a:lnSpc>
                          <a:spcPct val="107000"/>
                        </a:lnSpc>
                        <a:spcAft>
                          <a:spcPts val="0"/>
                        </a:spcAft>
                      </a:pPr>
                      <a:r>
                        <a:rPr lang="pl-PL" sz="1100" dirty="0">
                          <a:effectLst/>
                        </a:rPr>
                        <a:t>2022</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dirty="0">
                          <a:effectLst/>
                        </a:rPr>
                        <a:t>16 192</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dirty="0">
                          <a:effectLst/>
                        </a:rPr>
                        <a:t>3 895</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tc>
                  <a:txBody>
                    <a:bodyPr/>
                    <a:lstStyle/>
                    <a:p>
                      <a:pPr algn="ctr">
                        <a:lnSpc>
                          <a:spcPct val="107000"/>
                        </a:lnSpc>
                        <a:spcAft>
                          <a:spcPts val="0"/>
                        </a:spcAft>
                      </a:pPr>
                      <a:r>
                        <a:rPr lang="pl-PL" sz="1100" dirty="0">
                          <a:effectLst/>
                        </a:rPr>
                        <a:t> 12</a:t>
                      </a:r>
                      <a:r>
                        <a:rPr lang="pl-PL" sz="1100" baseline="0" dirty="0">
                          <a:effectLst/>
                        </a:rPr>
                        <a:t> 297</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67" marR="68567" marT="0" marB="0"/>
                </a:tc>
                <a:extLst>
                  <a:ext uri="{0D108BD9-81ED-4DB2-BD59-A6C34878D82A}">
                    <a16:rowId xmlns:a16="http://schemas.microsoft.com/office/drawing/2014/main" val="3535851486"/>
                  </a:ext>
                </a:extLst>
              </a:tr>
            </a:tbl>
          </a:graphicData>
        </a:graphic>
      </p:graphicFrame>
      <p:sp>
        <p:nvSpPr>
          <p:cNvPr id="7204" name="Rectangle 4">
            <a:extLst>
              <a:ext uri="{FF2B5EF4-FFF2-40B4-BE49-F238E27FC236}">
                <a16:creationId xmlns:a16="http://schemas.microsoft.com/office/drawing/2014/main" id="{1131E5A8-C102-43EC-94CD-EAC1018BFB13}"/>
              </a:ext>
            </a:extLst>
          </p:cNvPr>
          <p:cNvSpPr>
            <a:spLocks noChangeArrowheads="1"/>
          </p:cNvSpPr>
          <p:nvPr/>
        </p:nvSpPr>
        <p:spPr bwMode="auto">
          <a:xfrm>
            <a:off x="88900" y="2900363"/>
            <a:ext cx="10750550" cy="127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pl-PL" altLang="pl-PL"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963DE8E4-DBDE-456C-8423-44884BDD9A14}"/>
              </a:ext>
            </a:extLst>
          </p:cNvPr>
          <p:cNvSpPr>
            <a:spLocks noGrp="1" noChangeArrowheads="1"/>
          </p:cNvSpPr>
          <p:nvPr>
            <p:ph type="body" idx="1"/>
          </p:nvPr>
        </p:nvSpPr>
        <p:spPr>
          <a:xfrm>
            <a:off x="457200" y="1600200"/>
            <a:ext cx="8229600" cy="4924425"/>
          </a:xfrm>
        </p:spPr>
        <p:txBody>
          <a:bodyPr/>
          <a:lstStyle/>
          <a:p>
            <a:pPr marL="0" indent="0" algn="just">
              <a:buFontTx/>
              <a:buNone/>
              <a:defRPr/>
            </a:pPr>
            <a:r>
              <a:rPr lang="pl-PL" sz="1800" b="1" dirty="0"/>
              <a:t>PRZEDAWNIENIE KKS</a:t>
            </a:r>
          </a:p>
          <a:p>
            <a:pPr marL="0" indent="0" algn="just">
              <a:buFontTx/>
              <a:buNone/>
              <a:defRPr/>
            </a:pPr>
            <a:endParaRPr lang="pl-PL" sz="1800" b="1" dirty="0"/>
          </a:p>
          <a:p>
            <a:pPr marL="0" indent="0" algn="just">
              <a:buFontTx/>
              <a:buNone/>
              <a:defRPr/>
            </a:pPr>
            <a:r>
              <a:rPr lang="pl-PL" sz="2000" b="1" dirty="0">
                <a:solidFill>
                  <a:srgbClr val="C00000"/>
                </a:solidFill>
              </a:rPr>
              <a:t>Art. 70.</a:t>
            </a:r>
            <a:r>
              <a:rPr lang="pl-PL" sz="2000" dirty="0">
                <a:solidFill>
                  <a:srgbClr val="C00000"/>
                </a:solidFill>
              </a:rPr>
              <a:t> § 1.</a:t>
            </a:r>
            <a:r>
              <a:rPr lang="pl-PL" sz="2000" dirty="0"/>
              <a:t> Zobowiązanie podatkowe przedawnia się z upływem 5 lat, licząc od końca roku kalendarzowego, w którym upłynął termin płatności podatku.</a:t>
            </a:r>
          </a:p>
          <a:p>
            <a:pPr marL="0" indent="0">
              <a:buFontTx/>
              <a:buNone/>
              <a:defRPr/>
            </a:pPr>
            <a:endParaRPr lang="pl-PL" sz="2000" b="1" dirty="0"/>
          </a:p>
          <a:p>
            <a:pPr marL="0" indent="0" algn="just">
              <a:buFontTx/>
              <a:buNone/>
              <a:defRPr/>
            </a:pPr>
            <a:r>
              <a:rPr lang="pl-PL" sz="1800" b="1" dirty="0"/>
              <a:t>§ 6. Bieg terminu przedawnienia zobowiązania podatkowego nie rozpoczyna się, a rozpoczęty ulega zawieszeniu, z dniem:</a:t>
            </a:r>
            <a:endParaRPr lang="pl-PL" sz="1800" dirty="0"/>
          </a:p>
          <a:p>
            <a:pPr marL="457200" indent="-457200" algn="just">
              <a:buFontTx/>
              <a:buAutoNum type="arabicParenR"/>
              <a:defRPr/>
            </a:pPr>
            <a:r>
              <a:rPr lang="pl-PL" sz="1800" b="1" dirty="0"/>
              <a:t>wszczęcia postępowania w sprawie o przestępstwo skarbowe lub wykroczenie skarbowe, o którym podatnik został zawiadomiony, jeżeli podejrzenie popełnienia przestępstwa lub wykroczenia wiąże się z niewykonaniem tego zobowiązania;</a:t>
            </a:r>
          </a:p>
          <a:p>
            <a:pPr marL="0" indent="0" algn="just">
              <a:buFontTx/>
              <a:buNone/>
              <a:defRPr/>
            </a:pPr>
            <a:endParaRPr lang="pl-PL" sz="1600" dirty="0"/>
          </a:p>
          <a:p>
            <a:pPr marL="0" indent="0" algn="just">
              <a:buFontTx/>
              <a:buNone/>
              <a:defRPr/>
            </a:pPr>
            <a:endParaRPr lang="pl-PL" sz="1600" dirty="0"/>
          </a:p>
          <a:p>
            <a:pPr marL="0" indent="0" algn="just">
              <a:buFontTx/>
              <a:buNone/>
              <a:defRPr/>
            </a:pPr>
            <a:endParaRPr lang="pl-PL" altLang="pl-PL" sz="1600" dirty="0"/>
          </a:p>
        </p:txBody>
      </p:sp>
      <p:pic>
        <p:nvPicPr>
          <p:cNvPr id="8195" name="Obraz 1">
            <a:extLst>
              <a:ext uri="{FF2B5EF4-FFF2-40B4-BE49-F238E27FC236}">
                <a16:creationId xmlns:a16="http://schemas.microsoft.com/office/drawing/2014/main" id="{C41181FC-E5D8-41A3-92FE-38A3233D83B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A87FD8EC-9C3C-4C83-A8E3-722166B2B7DF}"/>
              </a:ext>
            </a:extLst>
          </p:cNvPr>
          <p:cNvSpPr>
            <a:spLocks noGrp="1" noChangeArrowheads="1"/>
          </p:cNvSpPr>
          <p:nvPr>
            <p:ph type="body" idx="1"/>
          </p:nvPr>
        </p:nvSpPr>
        <p:spPr>
          <a:xfrm>
            <a:off x="457200" y="1600200"/>
            <a:ext cx="8229600" cy="4924425"/>
          </a:xfrm>
        </p:spPr>
        <p:txBody>
          <a:bodyPr/>
          <a:lstStyle/>
          <a:p>
            <a:pPr marL="0" indent="0" algn="just">
              <a:buFontTx/>
              <a:buNone/>
            </a:pPr>
            <a:endParaRPr lang="pl-PL" altLang="pl-PL" sz="1800" b="1"/>
          </a:p>
          <a:p>
            <a:pPr marL="0" indent="0" algn="just">
              <a:buFontTx/>
              <a:buNone/>
            </a:pPr>
            <a:r>
              <a:rPr lang="pl-PL" altLang="pl-PL" sz="1800" b="1"/>
              <a:t>PRZEDAWNIENIE KKS </a:t>
            </a:r>
          </a:p>
          <a:p>
            <a:pPr marL="0" indent="0" algn="just">
              <a:buFontTx/>
              <a:buNone/>
            </a:pPr>
            <a:endParaRPr lang="pl-PL" altLang="pl-PL" sz="1800" b="1"/>
          </a:p>
          <a:p>
            <a:pPr marL="0" indent="0" algn="just">
              <a:buFontTx/>
              <a:buNone/>
            </a:pPr>
            <a:r>
              <a:rPr lang="pl-PL" altLang="pl-PL" sz="1800" b="1">
                <a:solidFill>
                  <a:srgbClr val="C00000"/>
                </a:solidFill>
              </a:rPr>
              <a:t>Art. 70c.</a:t>
            </a:r>
            <a:r>
              <a:rPr lang="pl-PL" altLang="pl-PL" sz="1800" b="1"/>
              <a:t> Organ podatkowy właściwy w sprawie zobowiązania podatkowego, z którego niewykonaniem wiąże się podejrzenie popełnienia przestępstwa skarbowego lub wykroczenia skarbowego, zawiadamia podatnika o nierozpoczęciu lub zawieszeniu biegu terminu przedawnienia zobowiązania podatkowego w przypadku, o którym mowa w art. 70 § 6 pkt 1, najpóźniej z upływem terminu przedawnienia, o którym mowa w art. 70 § 1, oraz o rozpoczęciu lub dalszym biegu terminu przedawnienia po upływie okresu zawieszenia.</a:t>
            </a:r>
            <a:endParaRPr lang="pl-PL" altLang="pl-PL" sz="1800"/>
          </a:p>
          <a:p>
            <a:pPr marL="0" indent="0" algn="just">
              <a:buFontTx/>
              <a:buNone/>
            </a:pPr>
            <a:endParaRPr lang="pl-PL" altLang="pl-PL" sz="1800"/>
          </a:p>
        </p:txBody>
      </p:sp>
      <p:pic>
        <p:nvPicPr>
          <p:cNvPr id="9219" name="Obraz 1">
            <a:extLst>
              <a:ext uri="{FF2B5EF4-FFF2-40B4-BE49-F238E27FC236}">
                <a16:creationId xmlns:a16="http://schemas.microsoft.com/office/drawing/2014/main" id="{E0FC757B-8C5E-4DC4-9C54-75C183B1138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F329240E-AED3-4D70-A66F-6E1789454ECB}"/>
              </a:ext>
            </a:extLst>
          </p:cNvPr>
          <p:cNvSpPr>
            <a:spLocks noGrp="1" noChangeArrowheads="1"/>
          </p:cNvSpPr>
          <p:nvPr>
            <p:ph type="body" idx="1"/>
          </p:nvPr>
        </p:nvSpPr>
        <p:spPr>
          <a:xfrm>
            <a:off x="457200" y="1600200"/>
            <a:ext cx="8229600" cy="4924425"/>
          </a:xfrm>
        </p:spPr>
        <p:txBody>
          <a:bodyPr/>
          <a:lstStyle/>
          <a:p>
            <a:pPr marL="0" indent="0">
              <a:buFontTx/>
              <a:buNone/>
            </a:pPr>
            <a:r>
              <a:rPr lang="pl-PL" altLang="pl-PL" sz="1600" b="1"/>
              <a:t>PRZEDAWNIENIE KKS </a:t>
            </a:r>
          </a:p>
          <a:p>
            <a:pPr marL="0" indent="0">
              <a:buFontTx/>
              <a:buNone/>
            </a:pPr>
            <a:endParaRPr lang="pl-PL" altLang="pl-PL" sz="1600" b="1"/>
          </a:p>
          <a:p>
            <a:pPr marL="0" indent="0">
              <a:buFontTx/>
              <a:buNone/>
            </a:pPr>
            <a:r>
              <a:rPr lang="pl-PL" altLang="pl-PL" sz="2000" b="1">
                <a:solidFill>
                  <a:srgbClr val="C00000"/>
                </a:solidFill>
              </a:rPr>
              <a:t>Wyrok</a:t>
            </a:r>
            <a:r>
              <a:rPr lang="pl-PL" altLang="pl-PL" sz="2000">
                <a:solidFill>
                  <a:srgbClr val="C00000"/>
                </a:solidFill>
              </a:rPr>
              <a:t> Trybunału Konstytucyjnego z dnia 17 lipca 2012 r. </a:t>
            </a:r>
            <a:r>
              <a:rPr lang="pl-PL" altLang="pl-PL" sz="2000" b="1">
                <a:solidFill>
                  <a:srgbClr val="C00000"/>
                </a:solidFill>
              </a:rPr>
              <a:t>P 30/11</a:t>
            </a:r>
            <a:endParaRPr lang="pl-PL" altLang="pl-PL" sz="2000">
              <a:solidFill>
                <a:srgbClr val="C00000"/>
              </a:solidFill>
            </a:endParaRPr>
          </a:p>
          <a:p>
            <a:pPr marL="0" indent="0" algn="just">
              <a:buFontTx/>
              <a:buNone/>
            </a:pPr>
            <a:r>
              <a:rPr lang="pl-PL" altLang="pl-PL" sz="1800"/>
              <a:t>Art. 70 § 6 pkt 1 ustawy z dnia 29 sierpnia 1997 r. - Ordynacja podatkowa (Dz. U. z 2012 r. poz. 749), w brzmieniu nadanym przez art. 1 pkt 58 ustawy z dnia 12 września 2002 r. o zmianie ustawy - Ordynacja podatkowa oraz o zmianie niektórych innych ustaw (Dz. U. Nr 169, poz. 1387 oraz z 2007 r. Nr 221, poz. 1650), w zakresie, w jakim wywołuje skutek w postaci zawieszenia biegu terminu przedawnienia zobowiązania podatkowego w związku z wszczęciem postępowania karnego lub postępowania w sprawie o przestępstwo skarbowe lub wykroczenie skarbowe, o którym to postępowaniu podatnik nie został poinformowany najpóźniej z upływem terminu wskazanego w art. 70 § 1 ustawy - Ordynacja podatkowa, jest niezgodny z zasadą ochrony zaufania obywatela do państwa i stanowionego przez nie prawa wynikającą z art. 2 Konstytucji Rzeczypospolitej Polskiej.</a:t>
            </a:r>
          </a:p>
          <a:p>
            <a:pPr marL="0" indent="0" algn="just">
              <a:buFontTx/>
              <a:buNone/>
            </a:pPr>
            <a:endParaRPr lang="pl-PL" altLang="pl-PL" sz="1600"/>
          </a:p>
        </p:txBody>
      </p:sp>
      <p:pic>
        <p:nvPicPr>
          <p:cNvPr id="10243" name="Obraz 1">
            <a:extLst>
              <a:ext uri="{FF2B5EF4-FFF2-40B4-BE49-F238E27FC236}">
                <a16:creationId xmlns:a16="http://schemas.microsoft.com/office/drawing/2014/main" id="{94D077BD-6AF8-4595-B386-2875ECEAB9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C695018C-87F9-4674-9E4F-96E828E6E4BC}"/>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a:t>
            </a:r>
          </a:p>
          <a:p>
            <a:pPr marL="0" indent="0">
              <a:buFontTx/>
              <a:buNone/>
            </a:pPr>
            <a:endParaRPr lang="pl-PL" altLang="pl-PL" sz="2000" b="1"/>
          </a:p>
          <a:p>
            <a:pPr marL="0" indent="0">
              <a:buFontTx/>
              <a:buNone/>
            </a:pPr>
            <a:r>
              <a:rPr lang="pl-PL" altLang="pl-PL" sz="2000" b="1">
                <a:solidFill>
                  <a:srgbClr val="C00000"/>
                </a:solidFill>
              </a:rPr>
              <a:t>Uchwała NSA z 18 czerwca 2018 r., I FPS 1/18  </a:t>
            </a:r>
            <a:endParaRPr lang="pl-PL" altLang="pl-PL" sz="2000">
              <a:solidFill>
                <a:srgbClr val="C00000"/>
              </a:solidFill>
            </a:endParaRPr>
          </a:p>
          <a:p>
            <a:pPr marL="0" indent="0" algn="just">
              <a:buFontTx/>
              <a:buNone/>
            </a:pPr>
            <a:r>
              <a:rPr lang="pl-PL" altLang="pl-PL" sz="2000"/>
              <a:t>Zawiadomienie podatnika dokonane na podstawie art. 70c ustawy z dnia 29 sierpnia 1997 r. - Ordynacja podatkowa (Dz. U. z 2015 r. poz. 613 z późn. zm.) informujące, że z określonym co do daty dniem, na skutek przesłanki z art. 70 § 6 pkt 1 Ordynacji podatkowej nastąpiło zawieszenie biegu terminu przedawnienia zobowiązania podatkowego podatnika za wskazany okres rozliczeniowy, </a:t>
            </a:r>
            <a:r>
              <a:rPr lang="pl-PL" altLang="pl-PL" sz="2000" b="1"/>
              <a:t>jest wystarczające do stwierdzenia, że nastąpiło zawieszenie biegu terminu przedawnienia tego zobowiązania na podstawie art. 70 § 6 pkt 1 wyżej wymienionej ustawy.</a:t>
            </a:r>
          </a:p>
        </p:txBody>
      </p:sp>
      <p:pic>
        <p:nvPicPr>
          <p:cNvPr id="11267" name="Obraz 1">
            <a:extLst>
              <a:ext uri="{FF2B5EF4-FFF2-40B4-BE49-F238E27FC236}">
                <a16:creationId xmlns:a16="http://schemas.microsoft.com/office/drawing/2014/main" id="{7D2AFA6C-9F77-4678-9F30-CFAA8EF32E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129E6DC0-6A7E-44F8-864F-80FA5689634C}"/>
              </a:ext>
            </a:extLst>
          </p:cNvPr>
          <p:cNvSpPr>
            <a:spLocks noGrp="1" noChangeArrowheads="1"/>
          </p:cNvSpPr>
          <p:nvPr>
            <p:ph type="body" idx="1"/>
          </p:nvPr>
        </p:nvSpPr>
        <p:spPr>
          <a:xfrm>
            <a:off x="457200" y="1600200"/>
            <a:ext cx="8229600" cy="4924425"/>
          </a:xfrm>
        </p:spPr>
        <p:txBody>
          <a:bodyPr/>
          <a:lstStyle/>
          <a:p>
            <a:pPr marL="0" indent="0" algn="just">
              <a:buFontTx/>
              <a:buNone/>
            </a:pPr>
            <a:r>
              <a:rPr lang="pl-PL" altLang="pl-PL" sz="1800" b="1"/>
              <a:t>PRZEDAWNIENIE KKS </a:t>
            </a:r>
          </a:p>
          <a:p>
            <a:pPr marL="0" indent="0">
              <a:buFontTx/>
              <a:buNone/>
            </a:pPr>
            <a:endParaRPr lang="pl-PL" altLang="pl-PL" sz="2000" b="1"/>
          </a:p>
          <a:p>
            <a:pPr marL="0" indent="0">
              <a:buFontTx/>
              <a:buNone/>
            </a:pPr>
            <a:r>
              <a:rPr lang="pl-PL" altLang="pl-PL" sz="2000" b="1">
                <a:solidFill>
                  <a:srgbClr val="C00000"/>
                </a:solidFill>
              </a:rPr>
              <a:t>Uchwała NSA z 18 marca 2019 r., I FPS 3/18 </a:t>
            </a:r>
            <a:endParaRPr lang="pl-PL" altLang="pl-PL" sz="2000">
              <a:solidFill>
                <a:srgbClr val="C00000"/>
              </a:solidFill>
            </a:endParaRPr>
          </a:p>
          <a:p>
            <a:pPr marL="0" indent="0" algn="just">
              <a:buFontTx/>
              <a:buNone/>
            </a:pPr>
            <a:r>
              <a:rPr lang="pl-PL" altLang="pl-PL" sz="1800"/>
              <a:t>1. Dla skuteczności zrealizowania obowiązku wynikającego z art. 70c ustawy z dnia 29 sierpnia 1997 r. Ordynacja podatkowa (Dz. U. z 2015 r. poz. 613 ze zm., dalej: Ordynacja podatkowa) zawiadomienie, o którym mowa w tym przepisie należy doręczyć pełnomocnikowi, który został ustanowiony w postępowaniu kontrolnym lub podatkowym, nawet jeżeli zawiadomienia tego dokonuje organ podatkowy, przed którym nie toczy się żadne postępowanie z udziałem pełnomocnika strony.</a:t>
            </a:r>
          </a:p>
          <a:p>
            <a:pPr marL="0" indent="0" algn="just">
              <a:buFontTx/>
              <a:buNone/>
            </a:pPr>
            <a:r>
              <a:rPr lang="pl-PL" altLang="pl-PL" sz="1800" b="1"/>
              <a:t>2. Uchybienie w realizacji powyższego obowiązku winno być traktowane jako brak ziszczenia się materialnoprawnego skutku przewidzianego w art. 70 § 6 pkt 1 Ordynacji podatkowej.</a:t>
            </a:r>
          </a:p>
          <a:p>
            <a:pPr marL="0" indent="0" algn="just">
              <a:buFontTx/>
              <a:buNone/>
            </a:pPr>
            <a:endParaRPr lang="pl-PL" altLang="pl-PL" sz="1800"/>
          </a:p>
        </p:txBody>
      </p:sp>
      <p:pic>
        <p:nvPicPr>
          <p:cNvPr id="12291" name="Obraz 1">
            <a:extLst>
              <a:ext uri="{FF2B5EF4-FFF2-40B4-BE49-F238E27FC236}">
                <a16:creationId xmlns:a16="http://schemas.microsoft.com/office/drawing/2014/main" id="{E84695F1-080B-426D-B15F-B44E66E85A5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ojekt domyślny">
      <a:majorFont>
        <a:latin typeface="Arial"/>
        <a:ea typeface=""/>
        <a:cs typeface="Arial"/>
      </a:majorFont>
      <a:minorFont>
        <a:latin typeface="Arial"/>
        <a:ea typeface=""/>
        <a:cs typeface="Arial"/>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ojekt domyśln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ojekt domyśln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ojekt domyśln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ojekt domyśln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ojekt domyśln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ojekt domyśln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ojekt domyśln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ojekt domyśln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Balance</Template>
  <TotalTime>1616</TotalTime>
  <Words>4043</Words>
  <Application>Microsoft Office PowerPoint</Application>
  <PresentationFormat>Pokaz na ekranie (4:3)</PresentationFormat>
  <Paragraphs>200</Paragraphs>
  <Slides>33</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33</vt:i4>
      </vt:variant>
    </vt:vector>
  </HeadingPairs>
  <TitlesOfParts>
    <vt:vector size="37" baseType="lpstr">
      <vt:lpstr>Arial</vt:lpstr>
      <vt:lpstr>Calibri</vt:lpstr>
      <vt:lpstr>Times New Roman</vt:lpstr>
      <vt:lpstr>Projekt domyślny</vt:lpstr>
      <vt:lpstr>Instrumentalne wszczynanie  postępowań karnych skarbowych  a bieg terminu przedawnienia  zobowiązania podatkowego   - wnioski płynące z uchwały NSA  z 24.05.2021r., I FPS 1/21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NSA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NSA</dc:creator>
  <cp:lastModifiedBy>Wojciech Morawski (wmoraw)</cp:lastModifiedBy>
  <cp:revision>70</cp:revision>
  <cp:lastPrinted>2023-03-06T08:12:49Z</cp:lastPrinted>
  <dcterms:created xsi:type="dcterms:W3CDTF">2016-12-01T14:56:52Z</dcterms:created>
  <dcterms:modified xsi:type="dcterms:W3CDTF">2023-03-09T17:16:30Z</dcterms:modified>
</cp:coreProperties>
</file>